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66" r:id="rId4"/>
    <p:sldMasterId id="2147483668" r:id="rId5"/>
    <p:sldMasterId id="2147483670" r:id="rId6"/>
    <p:sldMasterId id="2147483672" r:id="rId7"/>
    <p:sldMasterId id="2147483676" r:id="rId8"/>
  </p:sldMasterIdLst>
  <p:notesMasterIdLst>
    <p:notesMasterId r:id="rId17"/>
  </p:notesMasterIdLst>
  <p:sldIdLst>
    <p:sldId id="256" r:id="rId9"/>
    <p:sldId id="259" r:id="rId10"/>
    <p:sldId id="320" r:id="rId11"/>
    <p:sldId id="321" r:id="rId12"/>
    <p:sldId id="365" r:id="rId13"/>
    <p:sldId id="347" r:id="rId14"/>
    <p:sldId id="364" r:id="rId15"/>
    <p:sldId id="34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76064" autoAdjust="0"/>
  </p:normalViewPr>
  <p:slideViewPr>
    <p:cSldViewPr snapToGrid="0">
      <p:cViewPr varScale="1">
        <p:scale>
          <a:sx n="49" d="100"/>
          <a:sy n="49" d="100"/>
        </p:scale>
        <p:origin x="9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A72AF-4ABC-44FD-B5B5-37F15FA534CD}"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7812-F81E-4097-BAB9-A8AD56BF663C}" type="slidenum">
              <a:rPr lang="en-US" smtClean="0"/>
              <a:t>‹#›</a:t>
            </a:fld>
            <a:endParaRPr lang="en-US"/>
          </a:p>
        </p:txBody>
      </p:sp>
    </p:spTree>
    <p:extLst>
      <p:ext uri="{BB962C8B-B14F-4D97-AF65-F5344CB8AC3E}">
        <p14:creationId xmlns:p14="http://schemas.microsoft.com/office/powerpoint/2010/main" val="3368697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In this video I’ll introduce a type of supervised learning called neural networks.</a:t>
            </a:r>
          </a:p>
        </p:txBody>
      </p:sp>
      <p:sp>
        <p:nvSpPr>
          <p:cNvPr id="4" name="Slide Number Placeholder 3"/>
          <p:cNvSpPr>
            <a:spLocks noGrp="1"/>
          </p:cNvSpPr>
          <p:nvPr>
            <p:ph type="sldNum" sz="quarter" idx="5"/>
          </p:nvPr>
        </p:nvSpPr>
        <p:spPr/>
        <p:txBody>
          <a:bodyPr/>
          <a:lstStyle/>
          <a:p>
            <a:fld id="{0FAD7812-F81E-4097-BAB9-A8AD56BF663C}" type="slidenum">
              <a:rPr lang="en-US" smtClean="0"/>
              <a:t>1</a:t>
            </a:fld>
            <a:endParaRPr lang="en-US"/>
          </a:p>
        </p:txBody>
      </p:sp>
    </p:spTree>
    <p:extLst>
      <p:ext uri="{BB962C8B-B14F-4D97-AF65-F5344CB8AC3E}">
        <p14:creationId xmlns:p14="http://schemas.microsoft.com/office/powerpoint/2010/main" val="383611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give you the basics of what a neural network does and what’s in a neural network, and we’ll discuss a special type of neural network that does what’s called “deep learning”.</a:t>
            </a:r>
          </a:p>
        </p:txBody>
      </p:sp>
      <p:sp>
        <p:nvSpPr>
          <p:cNvPr id="4" name="Slide Number Placeholder 3"/>
          <p:cNvSpPr>
            <a:spLocks noGrp="1"/>
          </p:cNvSpPr>
          <p:nvPr>
            <p:ph type="sldNum" sz="quarter" idx="5"/>
          </p:nvPr>
        </p:nvSpPr>
        <p:spPr/>
        <p:txBody>
          <a:bodyPr/>
          <a:lstStyle/>
          <a:p>
            <a:fld id="{0FAD7812-F81E-4097-BAB9-A8AD56BF663C}" type="slidenum">
              <a:rPr lang="en-US" smtClean="0"/>
              <a:t>2</a:t>
            </a:fld>
            <a:endParaRPr lang="en-US"/>
          </a:p>
        </p:txBody>
      </p:sp>
    </p:spTree>
    <p:extLst>
      <p:ext uri="{BB962C8B-B14F-4D97-AF65-F5344CB8AC3E}">
        <p14:creationId xmlns:p14="http://schemas.microsoft.com/office/powerpoint/2010/main" val="55850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hear about neural networks in the media, they always make it sound like the most complicated thing in the world, **** or maybe even magical.  While they are complicated in some ways, if you focus on the basics of what they do, they’re also simple in some ways.</a:t>
            </a:r>
          </a:p>
        </p:txBody>
      </p:sp>
      <p:sp>
        <p:nvSpPr>
          <p:cNvPr id="4" name="Slide Number Placeholder 3"/>
          <p:cNvSpPr>
            <a:spLocks noGrp="1"/>
          </p:cNvSpPr>
          <p:nvPr>
            <p:ph type="sldNum" sz="quarter" idx="10"/>
          </p:nvPr>
        </p:nvSpPr>
        <p:spPr/>
        <p:txBody>
          <a:bodyPr/>
          <a:lstStyle/>
          <a:p>
            <a:fld id="{3D883FF8-98B7-494D-8C85-433CF448FA8E}" type="slidenum">
              <a:rPr lang="en-US" smtClean="0"/>
              <a:t>3</a:t>
            </a:fld>
            <a:endParaRPr lang="en-US"/>
          </a:p>
        </p:txBody>
      </p:sp>
    </p:spTree>
    <p:extLst>
      <p:ext uri="{BB962C8B-B14F-4D97-AF65-F5344CB8AC3E}">
        <p14:creationId xmlns:p14="http://schemas.microsoft.com/office/powerpoint/2010/main" val="381104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very simple neural network. They have circles that we call nodes, and arrows that we call edges.  The nodes are grouped into layers going from left to right, and each has its own name. </a:t>
            </a:r>
          </a:p>
          <a:p>
            <a:endParaRPr lang="en-US" dirty="0"/>
          </a:p>
          <a:p>
            <a:r>
              <a:rPr lang="en-US" dirty="0"/>
              <a:t>The first layer is called the input layer.  This is all of the data that we’re going to use to try to make a prediction. If we’re using a clinical data set to predict whether patients will get a disease or not, the clinical data will go into this input layer.</a:t>
            </a:r>
          </a:p>
          <a:p>
            <a:endParaRPr lang="en-US" dirty="0"/>
          </a:p>
          <a:p>
            <a:r>
              <a:rPr lang="en-US" dirty="0"/>
              <a:t>The output layer is what we’re trying to predict. So we’ll put the disease status of each patient in our data set in the output layer, so we know who got the disease and who didn’t.</a:t>
            </a:r>
          </a:p>
          <a:p>
            <a:endParaRPr lang="en-US" dirty="0"/>
          </a:p>
          <a:p>
            <a:r>
              <a:rPr lang="en-US" dirty="0"/>
              <a:t>Finally, we have something that’s mysteriously called the Hidden Layer, *** which is just math. *** Basically, we multiply the numbers in each circle by whatever w, or weight, and then send them into the next circle,  *** where we might just add them up, for example we can just take i1 times w1 plus i2 times w3, as you can see from the arrows going in.  Or we might use some other equation, but they’re generally not super complicated. </a:t>
            </a:r>
          </a:p>
          <a:p>
            <a:endParaRPr lang="en-US" dirty="0"/>
          </a:p>
          <a:p>
            <a:r>
              <a:rPr lang="en-US" dirty="0"/>
              <a:t>Similar to other supervised learning methods, we’re going to try to figure out “w” numbers that help us predict the output from the inputs.  So we’ll try to figure out w’s to predict disease based on the clinical characteristics.   Then when we get a  new patient and we don’t know their disease risk, we’ll be able to use this model to predict it based on their characteristics. So if they have high risk, we can make recommendations to hopefully lower the risk.</a:t>
            </a:r>
          </a:p>
        </p:txBody>
      </p:sp>
      <p:sp>
        <p:nvSpPr>
          <p:cNvPr id="4" name="Slide Number Placeholder 3"/>
          <p:cNvSpPr>
            <a:spLocks noGrp="1"/>
          </p:cNvSpPr>
          <p:nvPr>
            <p:ph type="sldNum" sz="quarter" idx="5"/>
          </p:nvPr>
        </p:nvSpPr>
        <p:spPr/>
        <p:txBody>
          <a:bodyPr/>
          <a:lstStyle/>
          <a:p>
            <a:fld id="{0FAD7812-F81E-4097-BAB9-A8AD56BF663C}" type="slidenum">
              <a:rPr lang="en-US" smtClean="0"/>
              <a:t>4</a:t>
            </a:fld>
            <a:endParaRPr lang="en-US"/>
          </a:p>
        </p:txBody>
      </p:sp>
    </p:spTree>
    <p:extLst>
      <p:ext uri="{BB962C8B-B14F-4D97-AF65-F5344CB8AC3E}">
        <p14:creationId xmlns:p14="http://schemas.microsoft.com/office/powerpoint/2010/main" val="328357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deep neural network is the same idea, it just has extra hidden layers. This one has three hidden layers, but they’re still just a bunch of math equations. These are called deep neural networks, and this is also known as “deep learning”.  Sometimes this does a better job at making predictions than simpler supervised learning methods, but they take a lot more computer power.  They also can be harder to interpret than other methods: sometimes it’s hard to tell why the computer made the prediction it did, and when that happens, you have to be really careful about the data you’re giving to the model and the predictions coming out.  It’s possible for a computer to pick up on hidden biases that we may not have been thinking about, and these can be used to propagate inequities when used on people.  But if used properly, there are lots of possible benefits in healthcare.</a:t>
            </a:r>
          </a:p>
        </p:txBody>
      </p:sp>
      <p:sp>
        <p:nvSpPr>
          <p:cNvPr id="4" name="Slide Number Placeholder 3"/>
          <p:cNvSpPr>
            <a:spLocks noGrp="1"/>
          </p:cNvSpPr>
          <p:nvPr>
            <p:ph type="sldNum" sz="quarter" idx="5"/>
          </p:nvPr>
        </p:nvSpPr>
        <p:spPr/>
        <p:txBody>
          <a:bodyPr/>
          <a:lstStyle/>
          <a:p>
            <a:fld id="{0FAD7812-F81E-4097-BAB9-A8AD56BF663C}" type="slidenum">
              <a:rPr lang="en-US" smtClean="0"/>
              <a:t>5</a:t>
            </a:fld>
            <a:endParaRPr lang="en-US"/>
          </a:p>
        </p:txBody>
      </p:sp>
    </p:spTree>
    <p:extLst>
      <p:ext uri="{BB962C8B-B14F-4D97-AF65-F5344CB8AC3E}">
        <p14:creationId xmlns:p14="http://schemas.microsoft.com/office/powerpoint/2010/main" val="1108735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using clinical data for disease prediction, neural networks are being developed to use genomic and other complicated data sets to predict disease risk, or to predict which drug might be the best for a certain patient.</a:t>
            </a:r>
          </a:p>
        </p:txBody>
      </p:sp>
      <p:sp>
        <p:nvSpPr>
          <p:cNvPr id="4" name="Slide Number Placeholder 3"/>
          <p:cNvSpPr>
            <a:spLocks noGrp="1"/>
          </p:cNvSpPr>
          <p:nvPr>
            <p:ph type="sldNum" sz="quarter" idx="5"/>
          </p:nvPr>
        </p:nvSpPr>
        <p:spPr/>
        <p:txBody>
          <a:bodyPr/>
          <a:lstStyle/>
          <a:p>
            <a:fld id="{0FAD7812-F81E-4097-BAB9-A8AD56BF663C}" type="slidenum">
              <a:rPr lang="en-US" smtClean="0"/>
              <a:t>6</a:t>
            </a:fld>
            <a:endParaRPr lang="en-US"/>
          </a:p>
        </p:txBody>
      </p:sp>
    </p:spTree>
    <p:extLst>
      <p:ext uri="{BB962C8B-B14F-4D97-AF65-F5344CB8AC3E}">
        <p14:creationId xmlns:p14="http://schemas.microsoft.com/office/powerpoint/2010/main" val="133604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neural networks are being used to discover new drugs. These models use molecular structure data and other chemical data to predict which molecules might be useful new drugs, based on tons of data from experiments that were conducted in the past. One neat thing about this is that they don’t even need to be molecules that have been synthesized before, they could be things that were just created in the computer.  But if the computer says that this molecule might be a good drug for some disease that needs a new treatment, then we could go synthesize it in a lab and then do experiments with it to see if it really works.</a:t>
            </a:r>
          </a:p>
        </p:txBody>
      </p:sp>
      <p:sp>
        <p:nvSpPr>
          <p:cNvPr id="4" name="Slide Number Placeholder 3"/>
          <p:cNvSpPr>
            <a:spLocks noGrp="1"/>
          </p:cNvSpPr>
          <p:nvPr>
            <p:ph type="sldNum" sz="quarter" idx="5"/>
          </p:nvPr>
        </p:nvSpPr>
        <p:spPr/>
        <p:txBody>
          <a:bodyPr/>
          <a:lstStyle/>
          <a:p>
            <a:fld id="{0FAD7812-F81E-4097-BAB9-A8AD56BF663C}" type="slidenum">
              <a:rPr lang="en-US" smtClean="0"/>
              <a:t>7</a:t>
            </a:fld>
            <a:endParaRPr lang="en-US"/>
          </a:p>
        </p:txBody>
      </p:sp>
    </p:spTree>
    <p:extLst>
      <p:ext uri="{BB962C8B-B14F-4D97-AF65-F5344CB8AC3E}">
        <p14:creationId xmlns:p14="http://schemas.microsoft.com/office/powerpoint/2010/main" val="390226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neural networks are becoming widely used for image data. *** Basically we’ll start by turning the image into a bunch of numbers, and then we can run neural networks similar to before. </a:t>
            </a:r>
          </a:p>
          <a:p>
            <a:endParaRPr lang="en-US" dirty="0"/>
          </a:p>
          <a:p>
            <a:r>
              <a:rPr lang="en-US" dirty="0"/>
              <a:t>A few examples of neural networks for images are handwriting recognition software, which can be used to help read handwritten prescriptions or other handwritten notes. *** These models are also being developed to detect tumors based on patient imaging data, and in some cases they can even predict whether a tumor is benign or malignant.</a:t>
            </a:r>
          </a:p>
        </p:txBody>
      </p:sp>
      <p:sp>
        <p:nvSpPr>
          <p:cNvPr id="4" name="Slide Number Placeholder 3"/>
          <p:cNvSpPr>
            <a:spLocks noGrp="1"/>
          </p:cNvSpPr>
          <p:nvPr>
            <p:ph type="sldNum" sz="quarter" idx="5"/>
          </p:nvPr>
        </p:nvSpPr>
        <p:spPr/>
        <p:txBody>
          <a:bodyPr/>
          <a:lstStyle/>
          <a:p>
            <a:fld id="{0FAD7812-F81E-4097-BAB9-A8AD56BF663C}" type="slidenum">
              <a:rPr lang="en-US" smtClean="0"/>
              <a:t>8</a:t>
            </a:fld>
            <a:endParaRPr lang="en-US"/>
          </a:p>
        </p:txBody>
      </p:sp>
    </p:spTree>
    <p:extLst>
      <p:ext uri="{BB962C8B-B14F-4D97-AF65-F5344CB8AC3E}">
        <p14:creationId xmlns:p14="http://schemas.microsoft.com/office/powerpoint/2010/main" val="3500392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73850"/>
            <a:ext cx="10363200" cy="1470025"/>
          </a:xfrm>
          <a:prstGeom prst="rect">
            <a:avLst/>
          </a:prstGeom>
        </p:spPr>
        <p:txBody>
          <a:bodyPr/>
          <a:lstStyle>
            <a:lvl1pPr>
              <a:defRPr b="1" i="0">
                <a:solidFill>
                  <a:srgbClr val="FFFFFF"/>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29624"/>
            <a:ext cx="8534400" cy="1752600"/>
          </a:xfrm>
          <a:prstGeom prst="rect">
            <a:avLst/>
          </a:prstGeom>
        </p:spPr>
        <p:txBody>
          <a:bodyPr/>
          <a:lstStyle>
            <a:lvl1pPr marL="0" indent="0" algn="ctr">
              <a:buNone/>
              <a:defRPr b="0" i="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1375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
        <p:nvSpPr>
          <p:cNvPr id="13" name="Content Placeholder 2"/>
          <p:cNvSpPr>
            <a:spLocks noGrp="1"/>
          </p:cNvSpPr>
          <p:nvPr>
            <p:ph sz="half" idx="1"/>
          </p:nvPr>
        </p:nvSpPr>
        <p:spPr>
          <a:xfrm>
            <a:off x="609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a:xfrm>
            <a:off x="6197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FA8C8404-F368-4C9D-B218-A5EB86FBDF41}" type="datetime1">
              <a:rPr lang="en-US" smtClean="0"/>
              <a:t>5/30/2023</a:t>
            </a:fld>
            <a:endParaRPr lang="en-US" dirty="0"/>
          </a:p>
        </p:txBody>
      </p:sp>
      <p:sp>
        <p:nvSpPr>
          <p:cNvPr id="16"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7"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Tree>
    <p:extLst>
      <p:ext uri="{BB962C8B-B14F-4D97-AF65-F5344CB8AC3E}">
        <p14:creationId xmlns:p14="http://schemas.microsoft.com/office/powerpoint/2010/main" val="1796019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
        <p:nvSpPr>
          <p:cNvPr id="19" name="Text Placeholder 2"/>
          <p:cNvSpPr>
            <a:spLocks noGrp="1"/>
          </p:cNvSpPr>
          <p:nvPr>
            <p:ph type="body" idx="1" hasCustomPrompt="1"/>
          </p:nvPr>
        </p:nvSpPr>
        <p:spPr>
          <a:xfrm>
            <a:off x="609600" y="1099912"/>
            <a:ext cx="5386917" cy="639762"/>
          </a:xfrm>
          <a:prstGeom prst="rect">
            <a:avLst/>
          </a:prstGeom>
        </p:spPr>
        <p:txBody>
          <a:bodyPr anchor="b">
            <a:noAutofit/>
          </a:bodyPr>
          <a:lstStyle>
            <a:lvl1pPr marL="0" indent="0">
              <a:buNone/>
              <a:defRPr sz="2000" b="1" i="0">
                <a:solidFill>
                  <a:srgbClr val="13294B"/>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Content Placeholder 3"/>
          <p:cNvSpPr>
            <a:spLocks noGrp="1"/>
          </p:cNvSpPr>
          <p:nvPr>
            <p:ph sz="half" idx="2"/>
          </p:nvPr>
        </p:nvSpPr>
        <p:spPr>
          <a:xfrm>
            <a:off x="609600" y="1739675"/>
            <a:ext cx="5386917" cy="4386489"/>
          </a:xfrm>
          <a:prstGeom prst="rect">
            <a:avLst/>
          </a:prstGeom>
        </p:spPr>
        <p:txBody>
          <a:bodyPr/>
          <a:lstStyle>
            <a:lvl1pPr>
              <a:defRPr sz="2400" b="0" i="0">
                <a:solidFill>
                  <a:srgbClr val="13294B"/>
                </a:solidFill>
                <a:latin typeface="Georgia"/>
                <a:cs typeface="Georgia"/>
              </a:defRPr>
            </a:lvl1pPr>
            <a:lvl2pPr>
              <a:defRPr sz="2000" b="0" i="0">
                <a:solidFill>
                  <a:srgbClr val="13294B"/>
                </a:solidFill>
                <a:latin typeface="Georgia"/>
                <a:cs typeface="Georgia"/>
              </a:defRPr>
            </a:lvl2pPr>
            <a:lvl3pPr>
              <a:defRPr sz="1800" b="0" i="0">
                <a:solidFill>
                  <a:srgbClr val="13294B"/>
                </a:solidFill>
                <a:latin typeface="Georgia"/>
                <a:cs typeface="Georgia"/>
              </a:defRPr>
            </a:lvl3pPr>
            <a:lvl4pPr>
              <a:defRPr sz="1600" b="0" i="0">
                <a:solidFill>
                  <a:srgbClr val="13294B"/>
                </a:solidFill>
                <a:latin typeface="Georgia"/>
                <a:cs typeface="Georgia"/>
              </a:defRPr>
            </a:lvl4pPr>
            <a:lvl5pPr>
              <a:defRPr sz="1600" b="0" i="0">
                <a:solidFill>
                  <a:srgbClr val="13294B"/>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p:cNvSpPr>
            <a:spLocks noGrp="1"/>
          </p:cNvSpPr>
          <p:nvPr>
            <p:ph type="body" sz="quarter" idx="3" hasCustomPrompt="1"/>
          </p:nvPr>
        </p:nvSpPr>
        <p:spPr>
          <a:xfrm>
            <a:off x="6193368" y="1098708"/>
            <a:ext cx="5389033" cy="639762"/>
          </a:xfrm>
          <a:prstGeom prst="rect">
            <a:avLst/>
          </a:prstGeom>
        </p:spPr>
        <p:txBody>
          <a:bodyPr anchor="b">
            <a:noAutofit/>
          </a:bodyPr>
          <a:lstStyle>
            <a:lvl1pPr marL="0" indent="0">
              <a:buNone/>
              <a:defRPr sz="2000" b="1" i="0">
                <a:solidFill>
                  <a:srgbClr val="13294B"/>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Content Placeholder 5"/>
          <p:cNvSpPr>
            <a:spLocks noGrp="1"/>
          </p:cNvSpPr>
          <p:nvPr>
            <p:ph sz="quarter" idx="4"/>
          </p:nvPr>
        </p:nvSpPr>
        <p:spPr>
          <a:xfrm>
            <a:off x="6193368" y="1738471"/>
            <a:ext cx="5389033" cy="4387693"/>
          </a:xfrm>
          <a:prstGeom prst="rect">
            <a:avLst/>
          </a:prstGeom>
        </p:spPr>
        <p:txBody>
          <a:bodyPr/>
          <a:lstStyle>
            <a:lvl1pPr>
              <a:defRPr sz="2400" b="0" i="0">
                <a:solidFill>
                  <a:srgbClr val="13294B"/>
                </a:solidFill>
                <a:latin typeface="Georgia"/>
                <a:cs typeface="Georgia"/>
              </a:defRPr>
            </a:lvl1pPr>
            <a:lvl2pPr>
              <a:defRPr sz="2000" b="0" i="0">
                <a:solidFill>
                  <a:srgbClr val="13294B"/>
                </a:solidFill>
                <a:latin typeface="Georgia"/>
                <a:cs typeface="Georgia"/>
              </a:defRPr>
            </a:lvl2pPr>
            <a:lvl3pPr>
              <a:defRPr sz="1800" b="0" i="0">
                <a:solidFill>
                  <a:srgbClr val="13294B"/>
                </a:solidFill>
                <a:latin typeface="Georgia"/>
                <a:cs typeface="Georgia"/>
              </a:defRPr>
            </a:lvl3pPr>
            <a:lvl4pPr>
              <a:defRPr sz="1600" b="0" i="0">
                <a:solidFill>
                  <a:srgbClr val="13294B"/>
                </a:solidFill>
                <a:latin typeface="Georgia"/>
                <a:cs typeface="Georgia"/>
              </a:defRPr>
            </a:lvl4pPr>
            <a:lvl5pPr>
              <a:defRPr sz="1600" b="0" i="0">
                <a:solidFill>
                  <a:srgbClr val="13294B"/>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E882F90B-C5F3-49D1-8B57-E77C59C43D58}" type="datetime1">
              <a:rPr lang="en-US" smtClean="0"/>
              <a:t>5/30/2023</a:t>
            </a:fld>
            <a:endParaRPr lang="en-US" dirty="0"/>
          </a:p>
        </p:txBody>
      </p:sp>
      <p:sp>
        <p:nvSpPr>
          <p:cNvPr id="24"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25"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Tree>
    <p:extLst>
      <p:ext uri="{BB962C8B-B14F-4D97-AF65-F5344CB8AC3E}">
        <p14:creationId xmlns:p14="http://schemas.microsoft.com/office/powerpoint/2010/main" val="472912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374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4" name="Date Placeholder 3"/>
          <p:cNvSpPr>
            <a:spLocks noGrp="1"/>
          </p:cNvSpPr>
          <p:nvPr>
            <p:ph type="dt" sz="half" idx="10"/>
          </p:nvPr>
        </p:nvSpPr>
        <p:spPr>
          <a:xfrm>
            <a:off x="609600" y="6220805"/>
            <a:ext cx="2844800" cy="365125"/>
          </a:xfrm>
          <a:prstGeom prst="rect">
            <a:avLst/>
          </a:prstGeom>
        </p:spPr>
        <p:txBody>
          <a:bodyPr/>
          <a:lstStyle>
            <a:lvl1pPr>
              <a:defRPr b="1" i="0">
                <a:latin typeface="Helvetica"/>
                <a:cs typeface="Helvetica"/>
              </a:defRPr>
            </a:lvl1pPr>
          </a:lstStyle>
          <a:p>
            <a:fld id="{6C9DC9E8-3CD6-4D29-9092-B77A994DA33E}" type="datetime1">
              <a:rPr lang="en-US" smtClean="0"/>
              <a:t>5/30/2023</a:t>
            </a:fld>
            <a:endParaRPr lang="en-US" dirty="0"/>
          </a:p>
        </p:txBody>
      </p:sp>
      <p:sp>
        <p:nvSpPr>
          <p:cNvPr id="5"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6" name="Slide Number Placeholder 5"/>
          <p:cNvSpPr>
            <a:spLocks noGrp="1"/>
          </p:cNvSpPr>
          <p:nvPr>
            <p:ph type="sldNum" sz="quarter" idx="12"/>
          </p:nvPr>
        </p:nvSpPr>
        <p:spPr>
          <a:xfrm>
            <a:off x="8438896" y="6220805"/>
            <a:ext cx="3442208"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dirty="0"/>
          </a:p>
        </p:txBody>
      </p:sp>
      <p:sp>
        <p:nvSpPr>
          <p:cNvPr id="7" name="Content Placeholder 2"/>
          <p:cNvSpPr>
            <a:spLocks noGrp="1"/>
          </p:cNvSpPr>
          <p:nvPr>
            <p:ph idx="1"/>
          </p:nvPr>
        </p:nvSpPr>
        <p:spPr>
          <a:xfrm>
            <a:off x="609600" y="1098708"/>
            <a:ext cx="10972800" cy="5027456"/>
          </a:xfrm>
          <a:prstGeom prst="rect">
            <a:avLst/>
          </a:prstGeom>
        </p:spPr>
        <p:txBody>
          <a:bodyPr/>
          <a:lstStyle>
            <a:lvl1pPr>
              <a:defRPr b="0" i="0">
                <a:solidFill>
                  <a:schemeClr val="tx1"/>
                </a:solidFill>
                <a:latin typeface="Georgia"/>
                <a:cs typeface="Georgia"/>
              </a:defRPr>
            </a:lvl1pPr>
            <a:lvl2pPr>
              <a:defRPr b="0" i="0">
                <a:solidFill>
                  <a:schemeClr val="tx1"/>
                </a:solidFill>
                <a:latin typeface="Georgia"/>
                <a:cs typeface="Georgia"/>
              </a:defRPr>
            </a:lvl2pPr>
            <a:lvl3pPr>
              <a:defRPr b="0" i="0">
                <a:solidFill>
                  <a:schemeClr val="tx1"/>
                </a:solidFill>
                <a:latin typeface="Georgia"/>
                <a:cs typeface="Georgia"/>
              </a:defRPr>
            </a:lvl3pPr>
            <a:lvl4pPr>
              <a:defRPr b="0" i="0">
                <a:solidFill>
                  <a:schemeClr val="tx1"/>
                </a:solidFill>
                <a:latin typeface="Georgia"/>
                <a:cs typeface="Georgia"/>
              </a:defRPr>
            </a:lvl4pPr>
            <a:lvl5pPr>
              <a:defRPr b="0" i="0">
                <a:solidFill>
                  <a:schemeClr val="tx1"/>
                </a:solidFill>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0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098708"/>
            <a:ext cx="5384800" cy="5027456"/>
          </a:xfrm>
          <a:prstGeom prst="rect">
            <a:avLst/>
          </a:prstGeom>
        </p:spPr>
        <p:txBody>
          <a:bodyPr/>
          <a:lstStyle>
            <a:lvl1pPr>
              <a:defRPr sz="2800" b="0" i="0">
                <a:solidFill>
                  <a:schemeClr val="tx1"/>
                </a:solidFill>
                <a:latin typeface="Georgia"/>
                <a:cs typeface="Georgia"/>
              </a:defRPr>
            </a:lvl1pPr>
            <a:lvl2pPr>
              <a:defRPr sz="2400" b="0" i="0">
                <a:solidFill>
                  <a:schemeClr val="tx1"/>
                </a:solidFill>
                <a:latin typeface="Georgia"/>
                <a:cs typeface="Georgia"/>
              </a:defRPr>
            </a:lvl2pPr>
            <a:lvl3pPr>
              <a:defRPr sz="2000" b="0" i="0">
                <a:solidFill>
                  <a:schemeClr val="tx1"/>
                </a:solidFill>
                <a:latin typeface="Georgia"/>
                <a:cs typeface="Georgia"/>
              </a:defRPr>
            </a:lvl3pPr>
            <a:lvl4pPr>
              <a:defRPr sz="1800" b="0" i="0">
                <a:solidFill>
                  <a:schemeClr val="tx1"/>
                </a:solidFill>
                <a:latin typeface="Georgia"/>
                <a:cs typeface="Georgia"/>
              </a:defRPr>
            </a:lvl4pPr>
            <a:lvl5pPr>
              <a:defRPr sz="1800" b="0" i="0">
                <a:solidFill>
                  <a:schemeClr val="tx1"/>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098708"/>
            <a:ext cx="5384800" cy="5027456"/>
          </a:xfrm>
          <a:prstGeom prst="rect">
            <a:avLst/>
          </a:prstGeom>
        </p:spPr>
        <p:txBody>
          <a:bodyPr/>
          <a:lstStyle>
            <a:lvl1pPr>
              <a:defRPr sz="2800" b="0" i="0">
                <a:solidFill>
                  <a:schemeClr val="tx1"/>
                </a:solidFill>
                <a:latin typeface="Georgia"/>
                <a:cs typeface="Georgia"/>
              </a:defRPr>
            </a:lvl1pPr>
            <a:lvl2pPr>
              <a:defRPr sz="2400" b="0" i="0">
                <a:solidFill>
                  <a:schemeClr val="tx1"/>
                </a:solidFill>
                <a:latin typeface="Georgia"/>
                <a:cs typeface="Georgia"/>
              </a:defRPr>
            </a:lvl2pPr>
            <a:lvl3pPr>
              <a:defRPr sz="2000" b="0" i="0">
                <a:solidFill>
                  <a:schemeClr val="tx1"/>
                </a:solidFill>
                <a:latin typeface="Georgia"/>
                <a:cs typeface="Georgia"/>
              </a:defRPr>
            </a:lvl3pPr>
            <a:lvl4pPr>
              <a:defRPr sz="1800" b="0" i="0">
                <a:solidFill>
                  <a:schemeClr val="tx1"/>
                </a:solidFill>
                <a:latin typeface="Georgia"/>
                <a:cs typeface="Georgia"/>
              </a:defRPr>
            </a:lvl4pPr>
            <a:lvl5pPr>
              <a:defRPr sz="1800" b="0" i="0">
                <a:solidFill>
                  <a:schemeClr val="tx1"/>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13" name="Date Placeholder 3"/>
          <p:cNvSpPr>
            <a:spLocks noGrp="1"/>
          </p:cNvSpPr>
          <p:nvPr>
            <p:ph type="dt" sz="half" idx="10"/>
          </p:nvPr>
        </p:nvSpPr>
        <p:spPr>
          <a:xfrm>
            <a:off x="609600" y="6220805"/>
            <a:ext cx="2844800" cy="365125"/>
          </a:xfrm>
          <a:prstGeom prst="rect">
            <a:avLst/>
          </a:prstGeom>
        </p:spPr>
        <p:txBody>
          <a:bodyPr/>
          <a:lstStyle>
            <a:lvl1pPr>
              <a:defRPr b="1" i="0">
                <a:latin typeface="Helvetica"/>
                <a:cs typeface="Helvetica"/>
              </a:defRPr>
            </a:lvl1pPr>
          </a:lstStyle>
          <a:p>
            <a:fld id="{5CAA176C-EB27-4E88-AACA-139D522EF681}" type="datetime1">
              <a:rPr lang="en-US" smtClean="0"/>
              <a:t>5/30/2023</a:t>
            </a:fld>
            <a:endParaRPr lang="en-US" dirty="0"/>
          </a:p>
        </p:txBody>
      </p:sp>
      <p:sp>
        <p:nvSpPr>
          <p:cNvPr id="14"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5" name="Slide Number Placeholder 5"/>
          <p:cNvSpPr>
            <a:spLocks noGrp="1"/>
          </p:cNvSpPr>
          <p:nvPr>
            <p:ph type="sldNum" sz="quarter" idx="12"/>
          </p:nvPr>
        </p:nvSpPr>
        <p:spPr>
          <a:xfrm>
            <a:off x="8438896" y="6220805"/>
            <a:ext cx="3442208"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dirty="0"/>
          </a:p>
        </p:txBody>
      </p:sp>
    </p:spTree>
    <p:extLst>
      <p:ext uri="{BB962C8B-B14F-4D97-AF65-F5344CB8AC3E}">
        <p14:creationId xmlns:p14="http://schemas.microsoft.com/office/powerpoint/2010/main" val="3132969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099912"/>
            <a:ext cx="5386917" cy="639762"/>
          </a:xfrm>
          <a:prstGeom prst="rect">
            <a:avLst/>
          </a:prstGeom>
        </p:spPr>
        <p:txBody>
          <a:bodyPr anchor="b">
            <a:noAutofit/>
          </a:bodyPr>
          <a:lstStyle>
            <a:lvl1pPr marL="0" indent="0">
              <a:buNone/>
              <a:defRPr sz="2000" b="1" i="0">
                <a:solidFill>
                  <a:schemeClr val="tx1"/>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739675"/>
            <a:ext cx="5386917" cy="4386489"/>
          </a:xfrm>
          <a:prstGeom prst="rect">
            <a:avLst/>
          </a:prstGeom>
        </p:spPr>
        <p:txBody>
          <a:bodyPr/>
          <a:lstStyle>
            <a:lvl1pPr>
              <a:defRPr sz="2400" b="0" i="0">
                <a:solidFill>
                  <a:schemeClr val="tx1"/>
                </a:solidFill>
                <a:latin typeface="Georgia"/>
                <a:cs typeface="Georgia"/>
              </a:defRPr>
            </a:lvl1pPr>
            <a:lvl2pPr>
              <a:defRPr sz="2000" b="0" i="0">
                <a:solidFill>
                  <a:schemeClr val="tx1"/>
                </a:solidFill>
                <a:latin typeface="Georgia"/>
                <a:cs typeface="Georgia"/>
              </a:defRPr>
            </a:lvl2pPr>
            <a:lvl3pPr>
              <a:defRPr sz="1800" b="0" i="0">
                <a:solidFill>
                  <a:schemeClr val="tx1"/>
                </a:solidFill>
                <a:latin typeface="Georgia"/>
                <a:cs typeface="Georgia"/>
              </a:defRPr>
            </a:lvl3pPr>
            <a:lvl4pPr>
              <a:defRPr sz="1600" b="0" i="0">
                <a:solidFill>
                  <a:schemeClr val="tx1"/>
                </a:solidFill>
                <a:latin typeface="Georgia"/>
                <a:cs typeface="Georgia"/>
              </a:defRPr>
            </a:lvl4pPr>
            <a:lvl5pPr>
              <a:defRPr sz="1600" b="0" i="0">
                <a:solidFill>
                  <a:schemeClr val="tx1"/>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93368" y="1098708"/>
            <a:ext cx="5389033" cy="639762"/>
          </a:xfrm>
          <a:prstGeom prst="rect">
            <a:avLst/>
          </a:prstGeom>
        </p:spPr>
        <p:txBody>
          <a:bodyPr anchor="b">
            <a:noAutofit/>
          </a:bodyPr>
          <a:lstStyle>
            <a:lvl1pPr marL="0" indent="0">
              <a:buNone/>
              <a:defRPr sz="2000" b="1" i="0">
                <a:solidFill>
                  <a:schemeClr val="tx1"/>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738471"/>
            <a:ext cx="5389033" cy="4387693"/>
          </a:xfrm>
          <a:prstGeom prst="rect">
            <a:avLst/>
          </a:prstGeom>
        </p:spPr>
        <p:txBody>
          <a:bodyPr/>
          <a:lstStyle>
            <a:lvl1pPr>
              <a:defRPr sz="2400" b="0" i="0">
                <a:solidFill>
                  <a:schemeClr val="tx1"/>
                </a:solidFill>
                <a:latin typeface="Georgia"/>
                <a:cs typeface="Georgia"/>
              </a:defRPr>
            </a:lvl1pPr>
            <a:lvl2pPr>
              <a:defRPr sz="2000" b="0" i="0">
                <a:solidFill>
                  <a:schemeClr val="tx1"/>
                </a:solidFill>
                <a:latin typeface="Georgia"/>
                <a:cs typeface="Georgia"/>
              </a:defRPr>
            </a:lvl2pPr>
            <a:lvl3pPr>
              <a:defRPr sz="1800" b="0" i="0">
                <a:solidFill>
                  <a:schemeClr val="tx1"/>
                </a:solidFill>
                <a:latin typeface="Georgia"/>
                <a:cs typeface="Georgia"/>
              </a:defRPr>
            </a:lvl3pPr>
            <a:lvl4pPr>
              <a:defRPr sz="1600" b="0" i="0">
                <a:solidFill>
                  <a:schemeClr val="tx1"/>
                </a:solidFill>
                <a:latin typeface="Georgia"/>
                <a:cs typeface="Georgia"/>
              </a:defRPr>
            </a:lvl4pPr>
            <a:lvl5pPr>
              <a:defRPr sz="1600" b="0" i="0">
                <a:solidFill>
                  <a:schemeClr val="tx1"/>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16" name="Date Placeholder 3"/>
          <p:cNvSpPr>
            <a:spLocks noGrp="1"/>
          </p:cNvSpPr>
          <p:nvPr>
            <p:ph type="dt" sz="half" idx="10"/>
          </p:nvPr>
        </p:nvSpPr>
        <p:spPr>
          <a:xfrm>
            <a:off x="609600" y="6220805"/>
            <a:ext cx="2844800" cy="365125"/>
          </a:xfrm>
          <a:prstGeom prst="rect">
            <a:avLst/>
          </a:prstGeom>
        </p:spPr>
        <p:txBody>
          <a:bodyPr/>
          <a:lstStyle>
            <a:lvl1pPr>
              <a:defRPr b="1" i="0">
                <a:latin typeface="Helvetica"/>
                <a:cs typeface="Helvetica"/>
              </a:defRPr>
            </a:lvl1pPr>
          </a:lstStyle>
          <a:p>
            <a:fld id="{148000FB-B8E6-47E2-BB1F-A3CAAEF95EBC}" type="datetime1">
              <a:rPr lang="en-US" smtClean="0"/>
              <a:t>5/30/2023</a:t>
            </a:fld>
            <a:endParaRPr lang="en-US" dirty="0"/>
          </a:p>
        </p:txBody>
      </p:sp>
      <p:sp>
        <p:nvSpPr>
          <p:cNvPr id="17"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8" name="Slide Number Placeholder 5"/>
          <p:cNvSpPr>
            <a:spLocks noGrp="1"/>
          </p:cNvSpPr>
          <p:nvPr>
            <p:ph type="sldNum" sz="quarter" idx="12"/>
          </p:nvPr>
        </p:nvSpPr>
        <p:spPr>
          <a:xfrm>
            <a:off x="8438896" y="6220805"/>
            <a:ext cx="3442208"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dirty="0"/>
          </a:p>
        </p:txBody>
      </p:sp>
    </p:spTree>
    <p:extLst>
      <p:ext uri="{BB962C8B-B14F-4D97-AF65-F5344CB8AC3E}">
        <p14:creationId xmlns:p14="http://schemas.microsoft.com/office/powerpoint/2010/main" val="1435041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91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88118"/>
            <a:ext cx="10363200" cy="1470025"/>
          </a:xfrm>
          <a:prstGeom prst="rect">
            <a:avLst/>
          </a:prstGeom>
        </p:spPr>
        <p:txBody>
          <a:bodyPr/>
          <a:lstStyle>
            <a:lvl1pPr>
              <a:defRPr b="1" i="0">
                <a:solidFill>
                  <a:srgbClr val="13294B"/>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43892"/>
            <a:ext cx="8534400" cy="1752600"/>
          </a:xfrm>
          <a:prstGeom prst="rect">
            <a:avLst/>
          </a:prstGeom>
        </p:spPr>
        <p:txBody>
          <a:bodyPr/>
          <a:lstStyle>
            <a:lvl1pPr marL="0" indent="0" algn="ctr">
              <a:buNone/>
              <a:defRPr b="0" i="0">
                <a:solidFill>
                  <a:srgbClr val="13294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63749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73850"/>
            <a:ext cx="10363200" cy="1470025"/>
          </a:xfrm>
          <a:prstGeom prst="rect">
            <a:avLst/>
          </a:prstGeom>
        </p:spPr>
        <p:txBody>
          <a:bodyPr/>
          <a:lstStyle>
            <a:lvl1pPr>
              <a:defRPr b="1" i="0">
                <a:solidFill>
                  <a:srgbClr val="FFFFFF"/>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29624"/>
            <a:ext cx="8534400" cy="1752600"/>
          </a:xfrm>
          <a:prstGeom prst="rect">
            <a:avLst/>
          </a:prstGeom>
        </p:spPr>
        <p:txBody>
          <a:bodyPr/>
          <a:lstStyle>
            <a:lvl1pPr marL="0" indent="0" algn="ctr">
              <a:buNone/>
              <a:defRPr b="0" i="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99332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88118"/>
            <a:ext cx="10363200" cy="1470025"/>
          </a:xfrm>
          <a:prstGeom prst="rect">
            <a:avLst/>
          </a:prstGeom>
        </p:spPr>
        <p:txBody>
          <a:bodyPr/>
          <a:lstStyle>
            <a:lvl1pPr>
              <a:defRPr b="1" i="0">
                <a:solidFill>
                  <a:srgbClr val="13294B"/>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43892"/>
            <a:ext cx="8534400" cy="1752600"/>
          </a:xfrm>
          <a:prstGeom prst="rect">
            <a:avLst/>
          </a:prstGeom>
        </p:spPr>
        <p:txBody>
          <a:bodyPr/>
          <a:lstStyle>
            <a:lvl1pPr marL="0" indent="0" algn="ctr">
              <a:buNone/>
              <a:defRPr b="0" i="0">
                <a:solidFill>
                  <a:srgbClr val="13294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64769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73850"/>
            <a:ext cx="10363200" cy="1470025"/>
          </a:xfrm>
          <a:prstGeom prst="rect">
            <a:avLst/>
          </a:prstGeom>
        </p:spPr>
        <p:txBody>
          <a:bodyPr/>
          <a:lstStyle>
            <a:lvl1pPr>
              <a:defRPr b="1" i="0">
                <a:solidFill>
                  <a:srgbClr val="FFFFFF"/>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29624"/>
            <a:ext cx="8534400" cy="1752600"/>
          </a:xfrm>
          <a:prstGeom prst="rect">
            <a:avLst/>
          </a:prstGeom>
        </p:spPr>
        <p:txBody>
          <a:bodyPr/>
          <a:lstStyle>
            <a:lvl1pPr marL="0" indent="0" algn="ctr">
              <a:buNone/>
              <a:defRPr b="0" i="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8977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
        <p:nvSpPr>
          <p:cNvPr id="13" name="Content Placeholder 2"/>
          <p:cNvSpPr>
            <a:spLocks noGrp="1"/>
          </p:cNvSpPr>
          <p:nvPr>
            <p:ph sz="half" idx="1"/>
          </p:nvPr>
        </p:nvSpPr>
        <p:spPr>
          <a:xfrm>
            <a:off x="609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a:xfrm>
            <a:off x="6197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FA8C8404-F368-4C9D-B218-A5EB86FBDF41}" type="datetime1">
              <a:rPr lang="en-US" smtClean="0"/>
              <a:t>5/30/2023</a:t>
            </a:fld>
            <a:endParaRPr lang="en-US" dirty="0"/>
          </a:p>
        </p:txBody>
      </p:sp>
      <p:sp>
        <p:nvSpPr>
          <p:cNvPr id="16"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7"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Tree>
    <p:extLst>
      <p:ext uri="{BB962C8B-B14F-4D97-AF65-F5344CB8AC3E}">
        <p14:creationId xmlns:p14="http://schemas.microsoft.com/office/powerpoint/2010/main" val="255762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88118"/>
            <a:ext cx="10363200" cy="1470025"/>
          </a:xfrm>
          <a:prstGeom prst="rect">
            <a:avLst/>
          </a:prstGeom>
        </p:spPr>
        <p:txBody>
          <a:bodyPr/>
          <a:lstStyle>
            <a:lvl1pPr>
              <a:defRPr b="1" i="0">
                <a:solidFill>
                  <a:srgbClr val="13294B"/>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43892"/>
            <a:ext cx="8534400" cy="1752600"/>
          </a:xfrm>
          <a:prstGeom prst="rect">
            <a:avLst/>
          </a:prstGeom>
        </p:spPr>
        <p:txBody>
          <a:bodyPr/>
          <a:lstStyle>
            <a:lvl1pPr marL="0" indent="0" algn="ctr">
              <a:buNone/>
              <a:defRPr b="0" i="0">
                <a:solidFill>
                  <a:srgbClr val="13294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4082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0CF27747-0899-4849-B63C-7CA1D3819562}" type="datetime1">
              <a:rPr lang="en-US" smtClean="0"/>
              <a:t>5/30/2023</a:t>
            </a:fld>
            <a:endParaRPr lang="en-US"/>
          </a:p>
        </p:txBody>
      </p:sp>
      <p:sp>
        <p:nvSpPr>
          <p:cNvPr id="11"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2"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
        <p:nvSpPr>
          <p:cNvPr id="14" name="Content Placeholder 2"/>
          <p:cNvSpPr>
            <a:spLocks noGrp="1"/>
          </p:cNvSpPr>
          <p:nvPr>
            <p:ph idx="1"/>
          </p:nvPr>
        </p:nvSpPr>
        <p:spPr>
          <a:xfrm>
            <a:off x="609600" y="1098708"/>
            <a:ext cx="10972800" cy="5027456"/>
          </a:xfrm>
          <a:prstGeom prst="rect">
            <a:avLst/>
          </a:prstGeom>
        </p:spPr>
        <p:txBody>
          <a:bodyPr/>
          <a:lstStyle>
            <a:lvl1pPr>
              <a:defRPr b="0" i="0">
                <a:solidFill>
                  <a:srgbClr val="13294B"/>
                </a:solidFill>
                <a:latin typeface="Georgia"/>
                <a:cs typeface="Georgia"/>
              </a:defRPr>
            </a:lvl1pPr>
            <a:lvl2pPr>
              <a:defRPr b="0" i="0">
                <a:solidFill>
                  <a:srgbClr val="13294B"/>
                </a:solidFill>
                <a:latin typeface="Georgia"/>
                <a:cs typeface="Georgia"/>
              </a:defRPr>
            </a:lvl2pPr>
            <a:lvl3pPr>
              <a:defRPr b="0" i="0">
                <a:solidFill>
                  <a:srgbClr val="13294B"/>
                </a:solidFill>
                <a:latin typeface="Georgia"/>
                <a:cs typeface="Georgia"/>
              </a:defRPr>
            </a:lvl3pPr>
            <a:lvl4pPr>
              <a:defRPr b="0" i="0">
                <a:solidFill>
                  <a:srgbClr val="13294B"/>
                </a:solidFill>
                <a:latin typeface="Georgia"/>
                <a:cs typeface="Georgia"/>
              </a:defRPr>
            </a:lvl4pPr>
            <a:lvl5pPr>
              <a:defRPr b="0" i="0">
                <a:solidFill>
                  <a:srgbClr val="13294B"/>
                </a:solidFill>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7876530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7.jpg"/><Relationship Id="rId5" Type="http://schemas.openxmlformats.org/officeDocument/2006/relationships/theme" Target="../theme/theme7.xml"/><Relationship Id="rId4"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792069"/>
      </p:ext>
    </p:extLst>
  </p:cSld>
  <p:clrMap bg1="lt1" tx1="dk1" bg2="lt2" tx2="dk2" accent1="accent1" accent2="accent2" accent3="accent3" accent4="accent4" accent5="accent5" accent6="accent6" hlink="hlink" folHlink="folHlink"/>
  <p:sldLayoutIdLst>
    <p:sldLayoutId id="2147483661" r:id="rId1"/>
    <p:sldLayoutId id="2147483682"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20066"/>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179411"/>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016789"/>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9348"/>
      </p:ext>
    </p:extLst>
  </p:cSld>
  <p:clrMap bg1="lt1" tx1="dk1" bg2="lt2" tx2="dk2" accent1="accent1" accent2="accent2" accent3="accent3" accent4="accent4" accent5="accent5" accent6="accent6" hlink="hlink" folHlink="folHlink"/>
  <p:sldLayoutIdLst>
    <p:sldLayoutId id="2147483669" r:id="rId1"/>
    <p:sldLayoutId id="214748368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832362"/>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03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81"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513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10.gif"/><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0.png"/><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E64CD1-8283-73E7-478E-C9DEEDF43EB2}"/>
              </a:ext>
            </a:extLst>
          </p:cNvPr>
          <p:cNvSpPr txBox="1">
            <a:spLocks/>
          </p:cNvSpPr>
          <p:nvPr/>
        </p:nvSpPr>
        <p:spPr>
          <a:xfrm>
            <a:off x="6265254" y="2039112"/>
            <a:ext cx="5406286" cy="1737360"/>
          </a:xfrm>
          <a:prstGeom prst="rect">
            <a:avLst/>
          </a:prstGeom>
          <a:noFill/>
        </p:spPr>
        <p:txBody>
          <a:bodyPr vert="horz" lIns="91440" tIns="45720" rIns="91440" bIns="45720" rtlCol="0" anchor="t" anchorCtr="0">
            <a:noAutofit/>
          </a:bodyPr>
          <a:lstStyle>
            <a:lvl1pPr algn="l" defTabSz="914400" rtl="0" eaLnBrk="1" latinLnBrk="0" hangingPunct="1">
              <a:spcBef>
                <a:spcPct val="0"/>
              </a:spcBef>
              <a:buNone/>
              <a:defRPr sz="2800" b="1" i="0" kern="1200" spc="100" baseline="0">
                <a:solidFill>
                  <a:srgbClr val="FFFFFF"/>
                </a:solidFill>
                <a:latin typeface="Helvetica"/>
                <a:ea typeface="Source Sans Pro Black" panose="020B0503030403020204" pitchFamily="34" charset="0"/>
                <a:cs typeface="Helvetica"/>
              </a:defRPr>
            </a:lvl1pPr>
          </a:lstStyle>
          <a:p>
            <a:r>
              <a:rPr lang="en-US" sz="3400" spc="300" dirty="0">
                <a:solidFill>
                  <a:schemeClr val="bg1"/>
                </a:solidFill>
                <a:latin typeface="Posterama" panose="020B0504020200020000" pitchFamily="34" charset="0"/>
                <a:cs typeface="Posterama" panose="020B0504020200020000" pitchFamily="34" charset="0"/>
              </a:rPr>
              <a:t>Neural Network?</a:t>
            </a:r>
          </a:p>
          <a:p>
            <a:r>
              <a:rPr lang="en-US" sz="3400" spc="300" dirty="0">
                <a:solidFill>
                  <a:schemeClr val="bg1"/>
                </a:solidFill>
                <a:latin typeface="Posterama" panose="020B0504020200020000" pitchFamily="34" charset="0"/>
                <a:cs typeface="Posterama" panose="020B0504020200020000" pitchFamily="34" charset="0"/>
              </a:rPr>
              <a:t>Sounds Complicated.</a:t>
            </a:r>
            <a:endParaRPr lang="en-US" sz="3400" dirty="0"/>
          </a:p>
        </p:txBody>
      </p:sp>
      <p:sp>
        <p:nvSpPr>
          <p:cNvPr id="9" name="Text Placeholder 2">
            <a:extLst>
              <a:ext uri="{FF2B5EF4-FFF2-40B4-BE49-F238E27FC236}">
                <a16:creationId xmlns:a16="http://schemas.microsoft.com/office/drawing/2014/main" id="{D8DC27E3-46BA-71BA-61B5-C302D60C41BE}"/>
              </a:ext>
            </a:extLst>
          </p:cNvPr>
          <p:cNvSpPr txBox="1">
            <a:spLocks/>
          </p:cNvSpPr>
          <p:nvPr/>
        </p:nvSpPr>
        <p:spPr>
          <a:xfrm>
            <a:off x="6256110" y="3806666"/>
            <a:ext cx="4709160" cy="914400"/>
          </a:xfrm>
          <a:prstGeom prst="rect">
            <a:avLst/>
          </a:prstGeom>
        </p:spPr>
        <p:txBody>
          <a:bodyPr/>
          <a:lstStyle>
            <a:lvl1pPr marL="0" indent="0" algn="l" defTabSz="914400" rtl="0" eaLnBrk="1" latinLnBrk="0" hangingPunct="1">
              <a:lnSpc>
                <a:spcPct val="100000"/>
              </a:lnSpc>
              <a:spcBef>
                <a:spcPts val="1000"/>
              </a:spcBef>
              <a:spcAft>
                <a:spcPts val="1200"/>
              </a:spcAft>
              <a:buFontTx/>
              <a:buNone/>
              <a:defRPr lang="en-US" sz="1600" b="0" i="0" kern="1200" spc="100" baseline="0" dirty="0">
                <a:solidFill>
                  <a:schemeClr val="bg2">
                    <a:lumMod val="25000"/>
                  </a:schemeClr>
                </a:solidFill>
                <a:latin typeface="+mn-lt"/>
                <a:ea typeface="Source Sans Pro Black" panose="020B0503030403020204" pitchFamily="34" charset="0"/>
                <a:cs typeface="+mn-cs"/>
              </a:defRPr>
            </a:lvl1pPr>
            <a:lvl2pPr marL="283464" indent="-283464"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a:solidFill>
                  <a:schemeClr val="bg2">
                    <a:lumMod val="25000"/>
                  </a:schemeClr>
                </a:solidFill>
                <a:latin typeface="+mn-lt"/>
                <a:ea typeface="Source Sans Pro Black" panose="020B0503030403020204" pitchFamily="34" charset="0"/>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600" b="0" i="0" kern="1200" spc="100" baseline="0" dirty="0" smtClean="0">
                <a:solidFill>
                  <a:schemeClr val="bg2">
                    <a:lumMod val="25000"/>
                  </a:schemeClr>
                </a:solidFill>
                <a:latin typeface="+mn-lt"/>
                <a:ea typeface="Source Sans Pro Black" panose="020B0503030403020204" pitchFamily="34" charset="0"/>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600"/>
              </a:spcAft>
            </a:pPr>
            <a:r>
              <a:rPr lang="en-US" sz="2400" spc="0" dirty="0">
                <a:solidFill>
                  <a:schemeClr val="bg1"/>
                </a:solidFill>
                <a:latin typeface="Avenir Next LT Pro" panose="020B0504020202020204" pitchFamily="34" charset="77"/>
              </a:rPr>
              <a:t>RX 319</a:t>
            </a:r>
          </a:p>
          <a:p>
            <a:pPr>
              <a:spcBef>
                <a:spcPts val="0"/>
              </a:spcBef>
              <a:spcAft>
                <a:spcPts val="600"/>
              </a:spcAft>
            </a:pPr>
            <a:r>
              <a:rPr lang="en-US" sz="2400" spc="0" dirty="0">
                <a:solidFill>
                  <a:schemeClr val="bg1"/>
                </a:solidFill>
                <a:latin typeface="Avenir Next LT Pro" panose="020B0504020202020204" pitchFamily="34" charset="77"/>
              </a:rPr>
              <a:t>Introduction to Healthcare Analytics</a:t>
            </a:r>
          </a:p>
          <a:p>
            <a:endParaRPr lang="en-US" dirty="0"/>
          </a:p>
        </p:txBody>
      </p:sp>
    </p:spTree>
    <p:extLst>
      <p:ext uri="{BB962C8B-B14F-4D97-AF65-F5344CB8AC3E}">
        <p14:creationId xmlns:p14="http://schemas.microsoft.com/office/powerpoint/2010/main" val="2831391183"/>
      </p:ext>
    </p:extLst>
  </p:cSld>
  <p:clrMapOvr>
    <a:masterClrMapping/>
  </p:clrMapOvr>
  <mc:AlternateContent xmlns:mc="http://schemas.openxmlformats.org/markup-compatibility/2006" xmlns:p14="http://schemas.microsoft.com/office/powerpoint/2010/main">
    <mc:Choice Requires="p14">
      <p:transition spd="slow" p14:dur="2000" advTm="14049"/>
    </mc:Choice>
    <mc:Fallback xmlns="">
      <p:transition spd="slow" advTm="140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0">
            <a:extLst>
              <a:ext uri="{FF2B5EF4-FFF2-40B4-BE49-F238E27FC236}">
                <a16:creationId xmlns:a16="http://schemas.microsoft.com/office/drawing/2014/main" id="{DD3C249F-908D-40C3-838E-451F885928FC}"/>
              </a:ext>
            </a:extLst>
          </p:cNvPr>
          <p:cNvSpPr>
            <a:spLocks noGrp="1"/>
          </p:cNvSpPr>
          <p:nvPr>
            <p:ph type="sldNum" sz="quarter" idx="12"/>
          </p:nvPr>
        </p:nvSpPr>
        <p:spPr/>
        <p:txBody>
          <a:bodyPr/>
          <a:lstStyle/>
          <a:p>
            <a:pPr algn="r"/>
            <a:fld id="{82AE3374-EE90-794F-9E8A-914FB65215F6}" type="slidenum">
              <a:rPr lang="en-US" smtClean="0">
                <a:solidFill>
                  <a:schemeClr val="tx1"/>
                </a:solidFill>
              </a:rPr>
              <a:pPr algn="r"/>
              <a:t>2</a:t>
            </a:fld>
            <a:endParaRPr lang="en-US" dirty="0">
              <a:solidFill>
                <a:schemeClr val="tx1"/>
              </a:solidFill>
            </a:endParaRPr>
          </a:p>
        </p:txBody>
      </p:sp>
      <p:sp>
        <p:nvSpPr>
          <p:cNvPr id="7" name="Content Placeholder 6">
            <a:extLst>
              <a:ext uri="{FF2B5EF4-FFF2-40B4-BE49-F238E27FC236}">
                <a16:creationId xmlns:a16="http://schemas.microsoft.com/office/drawing/2014/main" id="{8AC0AAD5-60AD-46DC-B530-F6EB27B88EB2}"/>
              </a:ext>
            </a:extLst>
          </p:cNvPr>
          <p:cNvSpPr>
            <a:spLocks noGrp="1"/>
          </p:cNvSpPr>
          <p:nvPr>
            <p:ph idx="1"/>
          </p:nvPr>
        </p:nvSpPr>
        <p:spPr/>
        <p:txBody>
          <a:bodyPr/>
          <a:lstStyle/>
          <a:p>
            <a:pPr marL="514350" indent="-514350">
              <a:buFont typeface="+mj-lt"/>
              <a:buAutoNum type="arabicPeriod"/>
            </a:pPr>
            <a:r>
              <a:rPr lang="en-US" dirty="0"/>
              <a:t>Explain what a neural network does.</a:t>
            </a:r>
          </a:p>
          <a:p>
            <a:pPr marL="514350" indent="-514350">
              <a:buFont typeface="+mj-lt"/>
              <a:buAutoNum type="arabicPeriod"/>
            </a:pPr>
            <a:r>
              <a:rPr lang="en-US" dirty="0"/>
              <a:t>List the elements of a neural network.</a:t>
            </a:r>
          </a:p>
          <a:p>
            <a:pPr marL="514350" indent="-514350">
              <a:buFont typeface="+mj-lt"/>
              <a:buAutoNum type="arabicPeriod"/>
            </a:pPr>
            <a:r>
              <a:rPr lang="en-US" dirty="0"/>
              <a:t>Describe “deep learning.”</a:t>
            </a:r>
          </a:p>
        </p:txBody>
      </p:sp>
      <p:sp>
        <p:nvSpPr>
          <p:cNvPr id="2" name="Title 1">
            <a:extLst>
              <a:ext uri="{FF2B5EF4-FFF2-40B4-BE49-F238E27FC236}">
                <a16:creationId xmlns:a16="http://schemas.microsoft.com/office/drawing/2014/main" id="{0FF1B01D-D48E-43CF-B013-87867430B478}"/>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1826363201"/>
      </p:ext>
    </p:extLst>
  </p:cSld>
  <p:clrMapOvr>
    <a:masterClrMapping/>
  </p:clrMapOvr>
  <mc:AlternateContent xmlns:mc="http://schemas.openxmlformats.org/markup-compatibility/2006" xmlns:p14="http://schemas.microsoft.com/office/powerpoint/2010/main">
    <mc:Choice Requires="p14">
      <p:transition spd="med" p14:dur="700" advTm="12757">
        <p:fade/>
      </p:transition>
    </mc:Choice>
    <mc:Fallback xmlns="">
      <p:transition spd="med" advTm="1275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Sounds complicated.</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21230"/>
          <a:stretch/>
        </p:blipFill>
        <p:spPr>
          <a:xfrm>
            <a:off x="432487" y="2842054"/>
            <a:ext cx="5240663" cy="18256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9775" y="1318524"/>
            <a:ext cx="5762625" cy="3571875"/>
          </a:xfrm>
          <a:prstGeom prst="rect">
            <a:avLst/>
          </a:prstGeom>
        </p:spPr>
      </p:pic>
    </p:spTree>
    <p:custDataLst>
      <p:tags r:id="rId1"/>
    </p:custDataLst>
    <p:extLst>
      <p:ext uri="{BB962C8B-B14F-4D97-AF65-F5344CB8AC3E}">
        <p14:creationId xmlns:p14="http://schemas.microsoft.com/office/powerpoint/2010/main" val="2963596334"/>
      </p:ext>
    </p:extLst>
  </p:cSld>
  <p:clrMapOvr>
    <a:masterClrMapping/>
  </p:clrMapOvr>
  <mc:AlternateContent xmlns:mc="http://schemas.openxmlformats.org/markup-compatibility/2006" xmlns:p14="http://schemas.microsoft.com/office/powerpoint/2010/main">
    <mc:Choice Requires="p14">
      <p:transition spd="med" p14:dur="700" advTm="17106">
        <p:fade/>
      </p:transition>
    </mc:Choice>
    <mc:Fallback xmlns="">
      <p:transition spd="med" advTm="171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endParaRPr lang="en-US" i="1" dirty="0">
              <a:solidFill>
                <a:srgbClr val="0070C0"/>
              </a:solidFill>
            </a:endParaRPr>
          </a:p>
        </p:txBody>
      </p:sp>
      <p:sp>
        <p:nvSpPr>
          <p:cNvPr id="5" name="Oval 4"/>
          <p:cNvSpPr/>
          <p:nvPr/>
        </p:nvSpPr>
        <p:spPr>
          <a:xfrm>
            <a:off x="3347786" y="1682417"/>
            <a:ext cx="1074821" cy="1106904"/>
          </a:xfrm>
          <a:prstGeom prst="ellipse">
            <a:avLst/>
          </a:prstGeom>
          <a:solidFill>
            <a:schemeClr val="bg1"/>
          </a:solidFill>
          <a:ln w="28575">
            <a:solidFill>
              <a:srgbClr val="F826DF"/>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i</a:t>
            </a:r>
            <a:r>
              <a:rPr lang="en-US" b="1" baseline="-25000" dirty="0"/>
              <a:t>1</a:t>
            </a:r>
            <a:endParaRPr lang="en-US" b="1" dirty="0"/>
          </a:p>
        </p:txBody>
      </p:sp>
      <p:sp>
        <p:nvSpPr>
          <p:cNvPr id="6" name="Oval 5"/>
          <p:cNvSpPr/>
          <p:nvPr/>
        </p:nvSpPr>
        <p:spPr>
          <a:xfrm>
            <a:off x="3347786" y="3759866"/>
            <a:ext cx="1074821" cy="1106904"/>
          </a:xfrm>
          <a:prstGeom prst="ellipse">
            <a:avLst/>
          </a:prstGeom>
          <a:solidFill>
            <a:schemeClr val="bg1"/>
          </a:solidFill>
          <a:ln w="28575">
            <a:solidFill>
              <a:srgbClr val="F826DF"/>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i</a:t>
            </a:r>
            <a:r>
              <a:rPr lang="en-US" b="1" baseline="-25000" dirty="0"/>
              <a:t>2</a:t>
            </a:r>
            <a:endParaRPr lang="en-US" b="1" dirty="0"/>
          </a:p>
        </p:txBody>
      </p:sp>
      <p:sp>
        <p:nvSpPr>
          <p:cNvPr id="7" name="Oval 6"/>
          <p:cNvSpPr/>
          <p:nvPr/>
        </p:nvSpPr>
        <p:spPr>
          <a:xfrm>
            <a:off x="5762123" y="1682417"/>
            <a:ext cx="1074821" cy="1106904"/>
          </a:xfrm>
          <a:prstGeom prst="ellipse">
            <a:avLst/>
          </a:prstGeom>
          <a:solidFill>
            <a:schemeClr val="bg1"/>
          </a:solidFill>
          <a:ln w="28575">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math</a:t>
            </a:r>
            <a:r>
              <a:rPr lang="en-US" b="1" baseline="-25000" dirty="0"/>
              <a:t>1</a:t>
            </a:r>
            <a:endParaRPr lang="en-US" b="1" dirty="0"/>
          </a:p>
        </p:txBody>
      </p:sp>
      <p:sp>
        <p:nvSpPr>
          <p:cNvPr id="8" name="Oval 7"/>
          <p:cNvSpPr/>
          <p:nvPr/>
        </p:nvSpPr>
        <p:spPr>
          <a:xfrm>
            <a:off x="5762123" y="3759866"/>
            <a:ext cx="1074821" cy="1106904"/>
          </a:xfrm>
          <a:prstGeom prst="ellipse">
            <a:avLst/>
          </a:prstGeom>
          <a:solidFill>
            <a:schemeClr val="bg1"/>
          </a:solidFill>
          <a:ln w="28575">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math</a:t>
            </a:r>
            <a:r>
              <a:rPr lang="en-US" b="1" baseline="-25000" dirty="0"/>
              <a:t>2</a:t>
            </a:r>
            <a:endParaRPr lang="en-US" b="1" dirty="0"/>
          </a:p>
        </p:txBody>
      </p:sp>
      <p:sp>
        <p:nvSpPr>
          <p:cNvPr id="9" name="Oval 8"/>
          <p:cNvSpPr/>
          <p:nvPr/>
        </p:nvSpPr>
        <p:spPr>
          <a:xfrm>
            <a:off x="8176460" y="2677026"/>
            <a:ext cx="1074821" cy="1106904"/>
          </a:xfrm>
          <a:prstGeom prst="ellipse">
            <a:avLst/>
          </a:prstGeom>
          <a:solidFill>
            <a:schemeClr val="bg1"/>
          </a:solidFill>
          <a:ln w="28575">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t>o</a:t>
            </a:r>
            <a:r>
              <a:rPr lang="en-US" sz="1500" b="1" baseline="-25000" dirty="0"/>
              <a:t>1</a:t>
            </a:r>
            <a:endParaRPr lang="en-US" sz="1500" b="1" dirty="0"/>
          </a:p>
        </p:txBody>
      </p:sp>
      <p:cxnSp>
        <p:nvCxnSpPr>
          <p:cNvPr id="10" name="Straight Arrow Connector 9"/>
          <p:cNvCxnSpPr>
            <a:stCxn id="5" idx="6"/>
            <a:endCxn id="7" idx="2"/>
          </p:cNvCxnSpPr>
          <p:nvPr/>
        </p:nvCxnSpPr>
        <p:spPr>
          <a:xfrm>
            <a:off x="4422607" y="2235869"/>
            <a:ext cx="1339516" cy="0"/>
          </a:xfrm>
          <a:prstGeom prst="straightConnector1">
            <a:avLst/>
          </a:prstGeom>
          <a:ln w="38100">
            <a:tailEnd type="arrow" w="lg" len="med"/>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5" idx="6"/>
            <a:endCxn id="8" idx="1"/>
          </p:cNvCxnSpPr>
          <p:nvPr/>
        </p:nvCxnSpPr>
        <p:spPr>
          <a:xfrm>
            <a:off x="4422607" y="2235869"/>
            <a:ext cx="1496920" cy="1686099"/>
          </a:xfrm>
          <a:prstGeom prst="straightConnector1">
            <a:avLst/>
          </a:prstGeom>
          <a:ln w="38100">
            <a:tailEnd type="arrow" w="lg" len="med"/>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6" idx="6"/>
            <a:endCxn id="7" idx="3"/>
          </p:cNvCxnSpPr>
          <p:nvPr/>
        </p:nvCxnSpPr>
        <p:spPr>
          <a:xfrm flipV="1">
            <a:off x="4422607" y="2627219"/>
            <a:ext cx="1496920" cy="1686099"/>
          </a:xfrm>
          <a:prstGeom prst="straightConnector1">
            <a:avLst/>
          </a:prstGeom>
          <a:ln w="38100">
            <a:tailEnd type="arrow" w="lg" len="med"/>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8" idx="6"/>
            <a:endCxn id="9" idx="3"/>
          </p:cNvCxnSpPr>
          <p:nvPr/>
        </p:nvCxnSpPr>
        <p:spPr>
          <a:xfrm flipV="1">
            <a:off x="6836944" y="3621828"/>
            <a:ext cx="1496920" cy="691490"/>
          </a:xfrm>
          <a:prstGeom prst="straightConnector1">
            <a:avLst/>
          </a:prstGeom>
          <a:ln w="38100">
            <a:tailEnd type="arrow" w="lg"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7" idx="6"/>
            <a:endCxn id="9" idx="1"/>
          </p:cNvCxnSpPr>
          <p:nvPr/>
        </p:nvCxnSpPr>
        <p:spPr>
          <a:xfrm>
            <a:off x="6836944" y="2235869"/>
            <a:ext cx="1496920" cy="603259"/>
          </a:xfrm>
          <a:prstGeom prst="straightConnector1">
            <a:avLst/>
          </a:prstGeom>
          <a:ln w="38100">
            <a:tailEnd type="arrow" w="lg"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6" idx="6"/>
            <a:endCxn id="8" idx="2"/>
          </p:cNvCxnSpPr>
          <p:nvPr/>
        </p:nvCxnSpPr>
        <p:spPr>
          <a:xfrm>
            <a:off x="4422607" y="4313318"/>
            <a:ext cx="1339516" cy="0"/>
          </a:xfrm>
          <a:prstGeom prst="straightConnector1">
            <a:avLst/>
          </a:prstGeom>
          <a:ln w="38100">
            <a:tailEnd type="arrow" w="lg" len="med"/>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930359" y="1831486"/>
            <a:ext cx="428322" cy="369332"/>
          </a:xfrm>
          <a:prstGeom prst="rect">
            <a:avLst/>
          </a:prstGeom>
          <a:noFill/>
        </p:spPr>
        <p:txBody>
          <a:bodyPr wrap="none" rtlCol="0">
            <a:spAutoFit/>
          </a:bodyPr>
          <a:lstStyle/>
          <a:p>
            <a:r>
              <a:rPr lang="en-US" i="1" dirty="0"/>
              <a:t>w</a:t>
            </a:r>
            <a:r>
              <a:rPr lang="en-US" i="1" baseline="-25000" dirty="0"/>
              <a:t>1</a:t>
            </a:r>
            <a:endParaRPr lang="en-US" i="1" dirty="0"/>
          </a:p>
        </p:txBody>
      </p:sp>
      <p:sp>
        <p:nvSpPr>
          <p:cNvPr id="17" name="TextBox 16"/>
          <p:cNvSpPr txBox="1"/>
          <p:nvPr/>
        </p:nvSpPr>
        <p:spPr>
          <a:xfrm>
            <a:off x="4941522" y="2492360"/>
            <a:ext cx="428322" cy="369332"/>
          </a:xfrm>
          <a:prstGeom prst="rect">
            <a:avLst/>
          </a:prstGeom>
          <a:noFill/>
        </p:spPr>
        <p:txBody>
          <a:bodyPr wrap="none" rtlCol="0">
            <a:spAutoFit/>
          </a:bodyPr>
          <a:lstStyle/>
          <a:p>
            <a:r>
              <a:rPr lang="en-US" i="1" dirty="0"/>
              <a:t>w</a:t>
            </a:r>
            <a:r>
              <a:rPr lang="en-US" i="1" baseline="-25000" dirty="0"/>
              <a:t>2</a:t>
            </a:r>
            <a:endParaRPr lang="en-US" i="1" dirty="0"/>
          </a:p>
        </p:txBody>
      </p:sp>
      <p:sp>
        <p:nvSpPr>
          <p:cNvPr id="18" name="TextBox 17"/>
          <p:cNvSpPr txBox="1"/>
          <p:nvPr/>
        </p:nvSpPr>
        <p:spPr>
          <a:xfrm>
            <a:off x="4941522" y="3575200"/>
            <a:ext cx="428322" cy="369332"/>
          </a:xfrm>
          <a:prstGeom prst="rect">
            <a:avLst/>
          </a:prstGeom>
          <a:noFill/>
        </p:spPr>
        <p:txBody>
          <a:bodyPr wrap="none" rtlCol="0">
            <a:spAutoFit/>
          </a:bodyPr>
          <a:lstStyle/>
          <a:p>
            <a:r>
              <a:rPr lang="en-US" i="1" dirty="0"/>
              <a:t>w</a:t>
            </a:r>
            <a:r>
              <a:rPr lang="en-US" i="1" baseline="-25000" dirty="0"/>
              <a:t>3</a:t>
            </a:r>
            <a:endParaRPr lang="en-US" i="1" dirty="0"/>
          </a:p>
        </p:txBody>
      </p:sp>
      <p:sp>
        <p:nvSpPr>
          <p:cNvPr id="19" name="TextBox 18"/>
          <p:cNvSpPr txBox="1"/>
          <p:nvPr/>
        </p:nvSpPr>
        <p:spPr>
          <a:xfrm>
            <a:off x="4941522" y="4340165"/>
            <a:ext cx="428322" cy="369332"/>
          </a:xfrm>
          <a:prstGeom prst="rect">
            <a:avLst/>
          </a:prstGeom>
          <a:noFill/>
        </p:spPr>
        <p:txBody>
          <a:bodyPr wrap="none" rtlCol="0">
            <a:spAutoFit/>
          </a:bodyPr>
          <a:lstStyle/>
          <a:p>
            <a:r>
              <a:rPr lang="en-US" i="1" dirty="0"/>
              <a:t>w</a:t>
            </a:r>
            <a:r>
              <a:rPr lang="en-US" i="1" baseline="-25000" dirty="0"/>
              <a:t>4</a:t>
            </a:r>
            <a:endParaRPr lang="en-US" i="1" dirty="0"/>
          </a:p>
        </p:txBody>
      </p:sp>
      <p:sp>
        <p:nvSpPr>
          <p:cNvPr id="20" name="TextBox 19"/>
          <p:cNvSpPr txBox="1"/>
          <p:nvPr/>
        </p:nvSpPr>
        <p:spPr>
          <a:xfrm>
            <a:off x="3073114" y="5606482"/>
            <a:ext cx="1624163" cy="461665"/>
          </a:xfrm>
          <a:prstGeom prst="rect">
            <a:avLst/>
          </a:prstGeom>
          <a:noFill/>
        </p:spPr>
        <p:txBody>
          <a:bodyPr wrap="none" rtlCol="0">
            <a:spAutoFit/>
          </a:bodyPr>
          <a:lstStyle/>
          <a:p>
            <a:r>
              <a:rPr lang="en-US" sz="2400" b="1" i="1" dirty="0"/>
              <a:t>Input Layer</a:t>
            </a:r>
          </a:p>
        </p:txBody>
      </p:sp>
      <p:sp>
        <p:nvSpPr>
          <p:cNvPr id="21" name="TextBox 20"/>
          <p:cNvSpPr txBox="1"/>
          <p:nvPr/>
        </p:nvSpPr>
        <p:spPr>
          <a:xfrm>
            <a:off x="7844638" y="5606481"/>
            <a:ext cx="1854995" cy="461665"/>
          </a:xfrm>
          <a:prstGeom prst="rect">
            <a:avLst/>
          </a:prstGeom>
          <a:noFill/>
        </p:spPr>
        <p:txBody>
          <a:bodyPr wrap="none" rtlCol="0">
            <a:spAutoFit/>
          </a:bodyPr>
          <a:lstStyle/>
          <a:p>
            <a:r>
              <a:rPr lang="en-US" sz="2400" b="1" i="1" dirty="0"/>
              <a:t>Output Layer</a:t>
            </a:r>
          </a:p>
        </p:txBody>
      </p:sp>
      <p:sp>
        <p:nvSpPr>
          <p:cNvPr id="22" name="TextBox 21"/>
          <p:cNvSpPr txBox="1"/>
          <p:nvPr/>
        </p:nvSpPr>
        <p:spPr>
          <a:xfrm>
            <a:off x="5372035" y="5606481"/>
            <a:ext cx="1854995" cy="461665"/>
          </a:xfrm>
          <a:prstGeom prst="rect">
            <a:avLst/>
          </a:prstGeom>
          <a:noFill/>
        </p:spPr>
        <p:txBody>
          <a:bodyPr wrap="none" rtlCol="0">
            <a:spAutoFit/>
          </a:bodyPr>
          <a:lstStyle/>
          <a:p>
            <a:r>
              <a:rPr lang="en-US" sz="2400" b="1" i="1" dirty="0"/>
              <a:t>Hidden Layer</a:t>
            </a:r>
          </a:p>
        </p:txBody>
      </p:sp>
      <p:sp>
        <p:nvSpPr>
          <p:cNvPr id="23" name="TextBox 22"/>
          <p:cNvSpPr txBox="1"/>
          <p:nvPr/>
        </p:nvSpPr>
        <p:spPr>
          <a:xfrm>
            <a:off x="7380980" y="2115470"/>
            <a:ext cx="428322" cy="369332"/>
          </a:xfrm>
          <a:prstGeom prst="rect">
            <a:avLst/>
          </a:prstGeom>
          <a:noFill/>
        </p:spPr>
        <p:txBody>
          <a:bodyPr wrap="none" rtlCol="0">
            <a:spAutoFit/>
          </a:bodyPr>
          <a:lstStyle/>
          <a:p>
            <a:r>
              <a:rPr lang="en-US" i="1" dirty="0"/>
              <a:t>w</a:t>
            </a:r>
            <a:r>
              <a:rPr lang="en-US" i="1" baseline="-25000" dirty="0"/>
              <a:t>5</a:t>
            </a:r>
            <a:endParaRPr lang="en-US" i="1" dirty="0"/>
          </a:p>
        </p:txBody>
      </p:sp>
      <p:sp>
        <p:nvSpPr>
          <p:cNvPr id="24" name="TextBox 23"/>
          <p:cNvSpPr txBox="1"/>
          <p:nvPr/>
        </p:nvSpPr>
        <p:spPr>
          <a:xfrm>
            <a:off x="7436377" y="3970833"/>
            <a:ext cx="428322" cy="369332"/>
          </a:xfrm>
          <a:prstGeom prst="rect">
            <a:avLst/>
          </a:prstGeom>
          <a:noFill/>
        </p:spPr>
        <p:txBody>
          <a:bodyPr wrap="none" rtlCol="0">
            <a:spAutoFit/>
          </a:bodyPr>
          <a:lstStyle/>
          <a:p>
            <a:r>
              <a:rPr lang="en-US" i="1" dirty="0"/>
              <a:t>w</a:t>
            </a:r>
            <a:r>
              <a:rPr lang="en-US" i="1" baseline="-25000" dirty="0"/>
              <a:t>6</a:t>
            </a:r>
            <a:endParaRPr lang="en-US" i="1" dirty="0"/>
          </a:p>
        </p:txBody>
      </p:sp>
      <p:sp>
        <p:nvSpPr>
          <p:cNvPr id="32" name="Rectangle 31"/>
          <p:cNvSpPr/>
          <p:nvPr/>
        </p:nvSpPr>
        <p:spPr>
          <a:xfrm>
            <a:off x="5499496" y="5975266"/>
            <a:ext cx="1542923" cy="369332"/>
          </a:xfrm>
          <a:prstGeom prst="rect">
            <a:avLst/>
          </a:prstGeom>
        </p:spPr>
        <p:txBody>
          <a:bodyPr wrap="none">
            <a:spAutoFit/>
          </a:bodyPr>
          <a:lstStyle/>
          <a:p>
            <a:r>
              <a:rPr lang="en-US" i="1" dirty="0">
                <a:solidFill>
                  <a:srgbClr val="0070C0"/>
                </a:solidFill>
              </a:rPr>
              <a:t>(It’s just math)</a:t>
            </a:r>
            <a:endParaRPr lang="en-US" dirty="0"/>
          </a:p>
        </p:txBody>
      </p:sp>
      <p:sp>
        <p:nvSpPr>
          <p:cNvPr id="33" name="Slide Number Placeholder 32"/>
          <p:cNvSpPr>
            <a:spLocks noGrp="1"/>
          </p:cNvSpPr>
          <p:nvPr>
            <p:ph type="sldNum" sz="quarter" idx="12"/>
          </p:nvPr>
        </p:nvSpPr>
        <p:spPr/>
        <p:txBody>
          <a:bodyPr/>
          <a:lstStyle/>
          <a:p>
            <a:fld id="{9A3A0859-AC86-48E1-A0A9-767CC1B0B9A6}" type="slidenum">
              <a:rPr lang="en-US" smtClean="0"/>
              <a:t>4</a:t>
            </a:fld>
            <a:endParaRPr lang="en-US"/>
          </a:p>
        </p:txBody>
      </p:sp>
      <p:grpSp>
        <p:nvGrpSpPr>
          <p:cNvPr id="4" name="Group 3">
            <a:extLst>
              <a:ext uri="{FF2B5EF4-FFF2-40B4-BE49-F238E27FC236}">
                <a16:creationId xmlns:a16="http://schemas.microsoft.com/office/drawing/2014/main" id="{6E667606-A3A4-B8D7-D57F-969D3A5DE16F}"/>
              </a:ext>
            </a:extLst>
          </p:cNvPr>
          <p:cNvGrpSpPr/>
          <p:nvPr/>
        </p:nvGrpSpPr>
        <p:grpSpPr>
          <a:xfrm>
            <a:off x="5226848" y="656310"/>
            <a:ext cx="4330668" cy="3795046"/>
            <a:chOff x="5226848" y="656310"/>
            <a:chExt cx="4330668" cy="3795046"/>
          </a:xfrm>
        </p:grpSpPr>
        <p:sp>
          <p:nvSpPr>
            <p:cNvPr id="25" name="TextBox 24">
              <a:extLst>
                <a:ext uri="{FF2B5EF4-FFF2-40B4-BE49-F238E27FC236}">
                  <a16:creationId xmlns:a16="http://schemas.microsoft.com/office/drawing/2014/main" id="{6FB7FB22-8D44-6D03-E31A-616600530044}"/>
                </a:ext>
              </a:extLst>
            </p:cNvPr>
            <p:cNvSpPr txBox="1"/>
            <p:nvPr/>
          </p:nvSpPr>
          <p:spPr>
            <a:xfrm>
              <a:off x="6383506" y="656310"/>
              <a:ext cx="3174010" cy="3693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b="1" i="1" dirty="0">
                  <a:solidFill>
                    <a:srgbClr val="002060"/>
                  </a:solidFill>
                </a:rPr>
                <a:t>Train model using past data</a:t>
              </a:r>
            </a:p>
          </p:txBody>
        </p:sp>
        <p:cxnSp>
          <p:nvCxnSpPr>
            <p:cNvPr id="26" name="Straight Arrow Connector 25">
              <a:extLst>
                <a:ext uri="{FF2B5EF4-FFF2-40B4-BE49-F238E27FC236}">
                  <a16:creationId xmlns:a16="http://schemas.microsoft.com/office/drawing/2014/main" id="{F0F3946A-8934-DC6F-0BE2-25134CA6B4E6}"/>
                </a:ext>
              </a:extLst>
            </p:cNvPr>
            <p:cNvCxnSpPr/>
            <p:nvPr/>
          </p:nvCxnSpPr>
          <p:spPr>
            <a:xfrm flipH="1">
              <a:off x="5358681" y="1086661"/>
              <a:ext cx="1276897" cy="744825"/>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27" name="Straight Arrow Connector 26">
              <a:extLst>
                <a:ext uri="{FF2B5EF4-FFF2-40B4-BE49-F238E27FC236}">
                  <a16:creationId xmlns:a16="http://schemas.microsoft.com/office/drawing/2014/main" id="{7FA37FF1-BEF4-C3DC-13AA-6BF2515533C8}"/>
                </a:ext>
              </a:extLst>
            </p:cNvPr>
            <p:cNvCxnSpPr/>
            <p:nvPr/>
          </p:nvCxnSpPr>
          <p:spPr>
            <a:xfrm flipH="1">
              <a:off x="5226848" y="1092432"/>
              <a:ext cx="1758787" cy="149524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28" name="Straight Arrow Connector 27">
              <a:extLst>
                <a:ext uri="{FF2B5EF4-FFF2-40B4-BE49-F238E27FC236}">
                  <a16:creationId xmlns:a16="http://schemas.microsoft.com/office/drawing/2014/main" id="{77C328C5-6319-CF80-C0E5-2CB29E5D3B58}"/>
                </a:ext>
              </a:extLst>
            </p:cNvPr>
            <p:cNvCxnSpPr/>
            <p:nvPr/>
          </p:nvCxnSpPr>
          <p:spPr>
            <a:xfrm flipH="1">
              <a:off x="5303704" y="1069338"/>
              <a:ext cx="1953613" cy="2568612"/>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29" name="Straight Arrow Connector 28">
              <a:extLst>
                <a:ext uri="{FF2B5EF4-FFF2-40B4-BE49-F238E27FC236}">
                  <a16:creationId xmlns:a16="http://schemas.microsoft.com/office/drawing/2014/main" id="{391AB74B-401C-24E8-B15B-4298DDC21ECD}"/>
                </a:ext>
              </a:extLst>
            </p:cNvPr>
            <p:cNvCxnSpPr/>
            <p:nvPr/>
          </p:nvCxnSpPr>
          <p:spPr>
            <a:xfrm flipH="1">
              <a:off x="5303704" y="1080756"/>
              <a:ext cx="2159604" cy="3370600"/>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0" name="Straight Arrow Connector 29">
              <a:extLst>
                <a:ext uri="{FF2B5EF4-FFF2-40B4-BE49-F238E27FC236}">
                  <a16:creationId xmlns:a16="http://schemas.microsoft.com/office/drawing/2014/main" id="{C2BF23C8-2E31-B0DD-C9F7-50EFFD0EDB99}"/>
                </a:ext>
              </a:extLst>
            </p:cNvPr>
            <p:cNvCxnSpPr/>
            <p:nvPr/>
          </p:nvCxnSpPr>
          <p:spPr>
            <a:xfrm flipH="1">
              <a:off x="7595141" y="1080756"/>
              <a:ext cx="82328" cy="1034714"/>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31" name="Straight Arrow Connector 30">
              <a:extLst>
                <a:ext uri="{FF2B5EF4-FFF2-40B4-BE49-F238E27FC236}">
                  <a16:creationId xmlns:a16="http://schemas.microsoft.com/office/drawing/2014/main" id="{AC8CCE2C-DD41-D409-3F20-C4B7130581C2}"/>
                </a:ext>
              </a:extLst>
            </p:cNvPr>
            <p:cNvCxnSpPr/>
            <p:nvPr/>
          </p:nvCxnSpPr>
          <p:spPr>
            <a:xfrm flipH="1">
              <a:off x="7650538" y="1045991"/>
              <a:ext cx="638449" cy="2924842"/>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AC09D3-4F3B-60BF-2CEF-F64367A62389}"/>
                  </a:ext>
                </a:extLst>
              </p:cNvPr>
              <p:cNvSpPr txBox="1"/>
              <p:nvPr/>
            </p:nvSpPr>
            <p:spPr>
              <a:xfrm>
                <a:off x="4915780" y="1285528"/>
                <a:ext cx="26344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𝑚𝑎𝑡h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34" name="TextBox 33">
                <a:extLst>
                  <a:ext uri="{FF2B5EF4-FFF2-40B4-BE49-F238E27FC236}">
                    <a16:creationId xmlns:a16="http://schemas.microsoft.com/office/drawing/2014/main" id="{E4AC09D3-4F3B-60BF-2CEF-F64367A62389}"/>
                  </a:ext>
                </a:extLst>
              </p:cNvPr>
              <p:cNvSpPr txBox="1">
                <a:spLocks noRot="1" noChangeAspect="1" noMove="1" noResize="1" noEditPoints="1" noAdjustHandles="1" noChangeArrowheads="1" noChangeShapeType="1" noTextEdit="1"/>
              </p:cNvSpPr>
              <p:nvPr/>
            </p:nvSpPr>
            <p:spPr>
              <a:xfrm>
                <a:off x="4915780" y="1285528"/>
                <a:ext cx="2634484" cy="369332"/>
              </a:xfrm>
              <a:prstGeom prst="rect">
                <a:avLst/>
              </a:prstGeom>
              <a:blipFill>
                <a:blip r:embed="rId7"/>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11741522"/>
      </p:ext>
    </p:extLst>
  </p:cSld>
  <p:clrMapOvr>
    <a:masterClrMapping/>
  </p:clrMapOvr>
  <mc:AlternateContent xmlns:mc="http://schemas.openxmlformats.org/markup-compatibility/2006" xmlns:p14="http://schemas.microsoft.com/office/powerpoint/2010/main">
    <mc:Choice Requires="p14">
      <p:transition spd="med" p14:dur="700" advTm="119200">
        <p:fade/>
      </p:transition>
    </mc:Choice>
    <mc:Fallback xmlns="">
      <p:transition spd="med" advTm="119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0" end="0"/>
                                            </p:txEl>
                                          </p:spTgt>
                                        </p:tgtEl>
                                        <p:attrNameLst>
                                          <p:attrName>style.visibility</p:attrName>
                                        </p:attrNameLst>
                                      </p:cBhvr>
                                      <p:to>
                                        <p:strVal val="visible"/>
                                      </p:to>
                                    </p:set>
                                    <p:animEffect transition="in" filter="fade">
                                      <p:cBhvr>
                                        <p:cTn id="54" dur="500"/>
                                        <p:tgtEl>
                                          <p:spTgt spid="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animEffect transition="in" filter="fade">
                                      <p:cBhvr>
                                        <p:cTn id="57" dur="500"/>
                                        <p:tgtEl>
                                          <p:spTgt spid="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10" presetClass="exit" presetSubtype="0" fill="hold" grpId="1" nodeType="withEffect">
                                  <p:stCondLst>
                                    <p:cond delay="0"/>
                                  </p:stCondLst>
                                  <p:childTnLst>
                                    <p:animEffect transition="out" filter="fade">
                                      <p:cBhvr>
                                        <p:cTn id="69" dur="500"/>
                                        <p:tgtEl>
                                          <p:spTgt spid="34"/>
                                        </p:tgtEl>
                                      </p:cBhvr>
                                    </p:animEffect>
                                    <p:set>
                                      <p:cBhvr>
                                        <p:cTn id="7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32" grpId="0"/>
      <p:bldP spid="34" grpId="0"/>
      <p:bldP spid="3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s://www.kdnuggets.com/wp-content/uploads/deep-neural-network.jpg"/>
          <p:cNvPicPr>
            <a:picLocks noChangeAspect="1" noChangeArrowheads="1"/>
          </p:cNvPicPr>
          <p:nvPr/>
        </p:nvPicPr>
        <p:blipFill rotWithShape="1">
          <a:blip r:embed="rId3">
            <a:extLst>
              <a:ext uri="{28A0092B-C50C-407E-A947-70E740481C1C}">
                <a14:useLocalDpi xmlns:a14="http://schemas.microsoft.com/office/drawing/2010/main" val="0"/>
              </a:ext>
            </a:extLst>
          </a:blip>
          <a:srcRect t="10647"/>
          <a:stretch/>
        </p:blipFill>
        <p:spPr bwMode="auto">
          <a:xfrm>
            <a:off x="2320253" y="1595888"/>
            <a:ext cx="7551494" cy="405118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a:xfrm>
            <a:off x="10901809" y="6134542"/>
            <a:ext cx="979295" cy="365125"/>
          </a:xfrm>
        </p:spPr>
        <p:txBody>
          <a:bodyPr/>
          <a:lstStyle/>
          <a:p>
            <a:fld id="{9A3A0859-AC86-48E1-A0A9-767CC1B0B9A6}" type="slidenum">
              <a:rPr lang="en-US" smtClean="0"/>
              <a:t>5</a:t>
            </a:fld>
            <a:endParaRPr lang="en-US"/>
          </a:p>
        </p:txBody>
      </p:sp>
      <p:sp>
        <p:nvSpPr>
          <p:cNvPr id="4" name="Title 3">
            <a:extLst>
              <a:ext uri="{FF2B5EF4-FFF2-40B4-BE49-F238E27FC236}">
                <a16:creationId xmlns:a16="http://schemas.microsoft.com/office/drawing/2014/main" id="{A8A04BA7-B479-84E9-E186-49FB6ECFE988}"/>
              </a:ext>
            </a:extLst>
          </p:cNvPr>
          <p:cNvSpPr>
            <a:spLocks noGrp="1"/>
          </p:cNvSpPr>
          <p:nvPr>
            <p:ph type="title"/>
          </p:nvPr>
        </p:nvSpPr>
        <p:spPr/>
        <p:txBody>
          <a:bodyPr/>
          <a:lstStyle/>
          <a:p>
            <a:r>
              <a:rPr lang="en-US" dirty="0"/>
              <a:t>“Deep” Neural Networks</a:t>
            </a:r>
          </a:p>
        </p:txBody>
      </p:sp>
    </p:spTree>
    <p:extLst>
      <p:ext uri="{BB962C8B-B14F-4D97-AF65-F5344CB8AC3E}">
        <p14:creationId xmlns:p14="http://schemas.microsoft.com/office/powerpoint/2010/main" val="1283076341"/>
      </p:ext>
    </p:extLst>
  </p:cSld>
  <p:clrMapOvr>
    <a:masterClrMapping/>
  </p:clrMapOvr>
  <mc:AlternateContent xmlns:mc="http://schemas.openxmlformats.org/markup-compatibility/2006" xmlns:p14="http://schemas.microsoft.com/office/powerpoint/2010/main">
    <mc:Choice Requires="p14">
      <p:transition spd="med" p14:dur="700" advTm="55483">
        <p:fade/>
      </p:transition>
    </mc:Choice>
    <mc:Fallback xmlns="">
      <p:transition spd="med" advTm="5548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s://www.kdnuggets.com/wp-content/uploads/deep-neural-network.jpg"/>
          <p:cNvPicPr>
            <a:picLocks noChangeAspect="1" noChangeArrowheads="1"/>
          </p:cNvPicPr>
          <p:nvPr/>
        </p:nvPicPr>
        <p:blipFill rotWithShape="1">
          <a:blip r:embed="rId3">
            <a:extLst>
              <a:ext uri="{28A0092B-C50C-407E-A947-70E740481C1C}">
                <a14:useLocalDpi xmlns:a14="http://schemas.microsoft.com/office/drawing/2010/main" val="0"/>
              </a:ext>
            </a:extLst>
          </a:blip>
          <a:srcRect t="11084"/>
          <a:stretch/>
        </p:blipFill>
        <p:spPr bwMode="auto">
          <a:xfrm>
            <a:off x="3142699" y="1552755"/>
            <a:ext cx="7551494" cy="40313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ars.els-cdn.com/content/image/1-s2.0-S0065266015000516-gr1_lrg.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1752"/>
          <a:stretch/>
        </p:blipFill>
        <p:spPr bwMode="auto">
          <a:xfrm>
            <a:off x="0" y="1961462"/>
            <a:ext cx="2951785" cy="3752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ars.els-cdn.com/content/image/1-s2.0-S0065266015000516-gr1_lrg.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7889"/>
          <a:stretch/>
        </p:blipFill>
        <p:spPr bwMode="auto">
          <a:xfrm>
            <a:off x="10885107" y="1281183"/>
            <a:ext cx="937385" cy="4216743"/>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951785" y="3621257"/>
            <a:ext cx="465183" cy="2323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Slide Number Placeholder 9"/>
          <p:cNvSpPr>
            <a:spLocks noGrp="1"/>
          </p:cNvSpPr>
          <p:nvPr>
            <p:ph type="sldNum" sz="quarter" idx="12"/>
          </p:nvPr>
        </p:nvSpPr>
        <p:spPr>
          <a:xfrm>
            <a:off x="10901809" y="6134542"/>
            <a:ext cx="979295" cy="365125"/>
          </a:xfrm>
        </p:spPr>
        <p:txBody>
          <a:bodyPr/>
          <a:lstStyle/>
          <a:p>
            <a:fld id="{9A3A0859-AC86-48E1-A0A9-767CC1B0B9A6}" type="slidenum">
              <a:rPr lang="en-US" smtClean="0"/>
              <a:t>6</a:t>
            </a:fld>
            <a:endParaRPr lang="en-US"/>
          </a:p>
        </p:txBody>
      </p:sp>
      <p:sp>
        <p:nvSpPr>
          <p:cNvPr id="4" name="Title 3">
            <a:extLst>
              <a:ext uri="{FF2B5EF4-FFF2-40B4-BE49-F238E27FC236}">
                <a16:creationId xmlns:a16="http://schemas.microsoft.com/office/drawing/2014/main" id="{A8A04BA7-B479-84E9-E186-49FB6ECFE988}"/>
              </a:ext>
            </a:extLst>
          </p:cNvPr>
          <p:cNvSpPr>
            <a:spLocks noGrp="1"/>
          </p:cNvSpPr>
          <p:nvPr>
            <p:ph type="title"/>
          </p:nvPr>
        </p:nvSpPr>
        <p:spPr/>
        <p:txBody>
          <a:bodyPr/>
          <a:lstStyle/>
          <a:p>
            <a:r>
              <a:rPr lang="en-US" dirty="0"/>
              <a:t>Neural Networks for Disease Prediction</a:t>
            </a:r>
          </a:p>
        </p:txBody>
      </p:sp>
    </p:spTree>
    <p:extLst>
      <p:ext uri="{BB962C8B-B14F-4D97-AF65-F5344CB8AC3E}">
        <p14:creationId xmlns:p14="http://schemas.microsoft.com/office/powerpoint/2010/main" val="2280068774"/>
      </p:ext>
    </p:extLst>
  </p:cSld>
  <p:clrMapOvr>
    <a:masterClrMapping/>
  </p:clrMapOvr>
  <mc:AlternateContent xmlns:mc="http://schemas.openxmlformats.org/markup-compatibility/2006" xmlns:p14="http://schemas.microsoft.com/office/powerpoint/2010/main">
    <mc:Choice Requires="p14">
      <p:transition spd="med" p14:dur="700" advTm="17196">
        <p:fade/>
      </p:transition>
    </mc:Choice>
    <mc:Fallback xmlns="">
      <p:transition spd="med" advTm="171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Diagram&#10;&#10;Description automatically generated">
            <a:extLst>
              <a:ext uri="{FF2B5EF4-FFF2-40B4-BE49-F238E27FC236}">
                <a16:creationId xmlns:a16="http://schemas.microsoft.com/office/drawing/2014/main" id="{D02CDF4A-915F-ABCD-8139-947F1B505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29" y="2514562"/>
            <a:ext cx="3867434" cy="2900575"/>
          </a:xfrm>
          <a:prstGeom prst="rect">
            <a:avLst/>
          </a:prstGeom>
        </p:spPr>
      </p:pic>
      <p:pic>
        <p:nvPicPr>
          <p:cNvPr id="17412" name="Picture 4" descr="https://www.kdnuggets.com/wp-content/uploads/deep-neural-network.jpg"/>
          <p:cNvPicPr>
            <a:picLocks noChangeAspect="1" noChangeArrowheads="1"/>
          </p:cNvPicPr>
          <p:nvPr/>
        </p:nvPicPr>
        <p:blipFill rotWithShape="1">
          <a:blip r:embed="rId4">
            <a:extLst>
              <a:ext uri="{28A0092B-C50C-407E-A947-70E740481C1C}">
                <a14:useLocalDpi xmlns:a14="http://schemas.microsoft.com/office/drawing/2010/main" val="0"/>
              </a:ext>
            </a:extLst>
          </a:blip>
          <a:srcRect t="11275"/>
          <a:stretch/>
        </p:blipFill>
        <p:spPr bwMode="auto">
          <a:xfrm>
            <a:off x="3142699" y="1561381"/>
            <a:ext cx="7551494" cy="40227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951785" y="3707520"/>
            <a:ext cx="465183" cy="23230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9A3A0859-AC86-48E1-A0A9-767CC1B0B9A6}" type="slidenum">
              <a:rPr lang="en-US" smtClean="0"/>
              <a:t>7</a:t>
            </a:fld>
            <a:endParaRPr lang="en-US"/>
          </a:p>
        </p:txBody>
      </p:sp>
      <p:sp>
        <p:nvSpPr>
          <p:cNvPr id="2" name="Arrow: Right 1">
            <a:extLst>
              <a:ext uri="{FF2B5EF4-FFF2-40B4-BE49-F238E27FC236}">
                <a16:creationId xmlns:a16="http://schemas.microsoft.com/office/drawing/2014/main" id="{D27C77C9-E02C-F437-88CA-334480EEB9DB}"/>
              </a:ext>
            </a:extLst>
          </p:cNvPr>
          <p:cNvSpPr/>
          <p:nvPr/>
        </p:nvSpPr>
        <p:spPr>
          <a:xfrm rot="18360730">
            <a:off x="10689483" y="3380306"/>
            <a:ext cx="623463" cy="2062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9B3A94D-31BC-3751-B7E2-1AE845CF5AA8}"/>
              </a:ext>
            </a:extLst>
          </p:cNvPr>
          <p:cNvSpPr/>
          <p:nvPr/>
        </p:nvSpPr>
        <p:spPr>
          <a:xfrm rot="2795183">
            <a:off x="10713842" y="4129259"/>
            <a:ext cx="623463" cy="23671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5" name="Graphic 4" descr="Medicine with solid fill">
            <a:extLst>
              <a:ext uri="{FF2B5EF4-FFF2-40B4-BE49-F238E27FC236}">
                <a16:creationId xmlns:a16="http://schemas.microsoft.com/office/drawing/2014/main" id="{CA85B1BE-23F8-B31D-759F-A6853DA3AA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10551" y="2556015"/>
            <a:ext cx="914400" cy="914400"/>
          </a:xfrm>
          <a:prstGeom prst="rect">
            <a:avLst/>
          </a:prstGeom>
        </p:spPr>
      </p:pic>
      <p:pic>
        <p:nvPicPr>
          <p:cNvPr id="7" name="Graphic 6" descr="Medicine with solid fill">
            <a:extLst>
              <a:ext uri="{FF2B5EF4-FFF2-40B4-BE49-F238E27FC236}">
                <a16:creationId xmlns:a16="http://schemas.microsoft.com/office/drawing/2014/main" id="{689B0DEE-6D3B-C8EF-6EC0-69FE7C038D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9014" y="4014708"/>
            <a:ext cx="914400" cy="914400"/>
          </a:xfrm>
          <a:prstGeom prst="rect">
            <a:avLst/>
          </a:prstGeom>
        </p:spPr>
      </p:pic>
      <p:sp>
        <p:nvSpPr>
          <p:cNvPr id="11" name="Multiplication Sign 10">
            <a:extLst>
              <a:ext uri="{FF2B5EF4-FFF2-40B4-BE49-F238E27FC236}">
                <a16:creationId xmlns:a16="http://schemas.microsoft.com/office/drawing/2014/main" id="{DB673D87-2A4A-2938-0D16-7EB9DAEB76A0}"/>
              </a:ext>
            </a:extLst>
          </p:cNvPr>
          <p:cNvSpPr/>
          <p:nvPr/>
        </p:nvSpPr>
        <p:spPr>
          <a:xfrm>
            <a:off x="11093476" y="3852137"/>
            <a:ext cx="1129990" cy="1244659"/>
          </a:xfrm>
          <a:prstGeom prst="mathMultiply">
            <a:avLst>
              <a:gd name="adj1" fmla="val 59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B78298-D5CA-DD0C-9BBD-1A0FADFB34C7}"/>
              </a:ext>
            </a:extLst>
          </p:cNvPr>
          <p:cNvSpPr txBox="1"/>
          <p:nvPr/>
        </p:nvSpPr>
        <p:spPr>
          <a:xfrm>
            <a:off x="11119354" y="3342255"/>
            <a:ext cx="1094617" cy="338554"/>
          </a:xfrm>
          <a:prstGeom prst="rect">
            <a:avLst/>
          </a:prstGeom>
          <a:noFill/>
        </p:spPr>
        <p:txBody>
          <a:bodyPr wrap="square" rtlCol="0">
            <a:spAutoFit/>
          </a:bodyPr>
          <a:lstStyle/>
          <a:p>
            <a:r>
              <a:rPr lang="en-US" sz="1600" b="1" dirty="0"/>
              <a:t>Good drug</a:t>
            </a:r>
          </a:p>
        </p:txBody>
      </p:sp>
      <p:sp>
        <p:nvSpPr>
          <p:cNvPr id="14" name="TextBox 13">
            <a:extLst>
              <a:ext uri="{FF2B5EF4-FFF2-40B4-BE49-F238E27FC236}">
                <a16:creationId xmlns:a16="http://schemas.microsoft.com/office/drawing/2014/main" id="{BEC6C7CE-815E-1DDD-9CDC-B1251066B3A2}"/>
              </a:ext>
            </a:extLst>
          </p:cNvPr>
          <p:cNvSpPr txBox="1"/>
          <p:nvPr/>
        </p:nvSpPr>
        <p:spPr>
          <a:xfrm>
            <a:off x="11200880" y="4843675"/>
            <a:ext cx="1094617" cy="338554"/>
          </a:xfrm>
          <a:prstGeom prst="rect">
            <a:avLst/>
          </a:prstGeom>
          <a:noFill/>
        </p:spPr>
        <p:txBody>
          <a:bodyPr wrap="square" rtlCol="0">
            <a:spAutoFit/>
          </a:bodyPr>
          <a:lstStyle/>
          <a:p>
            <a:r>
              <a:rPr lang="en-US" sz="1600" b="1" dirty="0"/>
              <a:t>Bad drug</a:t>
            </a:r>
          </a:p>
        </p:txBody>
      </p:sp>
      <p:sp>
        <p:nvSpPr>
          <p:cNvPr id="17" name="Title 3">
            <a:extLst>
              <a:ext uri="{FF2B5EF4-FFF2-40B4-BE49-F238E27FC236}">
                <a16:creationId xmlns:a16="http://schemas.microsoft.com/office/drawing/2014/main" id="{53A551E0-BF7C-5C33-F5F5-8FF767DF65F6}"/>
              </a:ext>
            </a:extLst>
          </p:cNvPr>
          <p:cNvSpPr>
            <a:spLocks noGrp="1"/>
          </p:cNvSpPr>
          <p:nvPr>
            <p:ph type="title"/>
          </p:nvPr>
        </p:nvSpPr>
        <p:spPr>
          <a:xfrm>
            <a:off x="609600" y="274639"/>
            <a:ext cx="10972800" cy="360329"/>
          </a:xfrm>
        </p:spPr>
        <p:txBody>
          <a:bodyPr/>
          <a:lstStyle/>
          <a:p>
            <a:r>
              <a:rPr lang="en-US" dirty="0"/>
              <a:t>Neural Networks for Drug Discovery</a:t>
            </a:r>
          </a:p>
        </p:txBody>
      </p:sp>
    </p:spTree>
    <p:extLst>
      <p:ext uri="{BB962C8B-B14F-4D97-AF65-F5344CB8AC3E}">
        <p14:creationId xmlns:p14="http://schemas.microsoft.com/office/powerpoint/2010/main" val="4144045588"/>
      </p:ext>
    </p:extLst>
  </p:cSld>
  <p:clrMapOvr>
    <a:masterClrMapping/>
  </p:clrMapOvr>
  <mc:AlternateContent xmlns:mc="http://schemas.openxmlformats.org/markup-compatibility/2006" xmlns:p14="http://schemas.microsoft.com/office/powerpoint/2010/main">
    <mc:Choice Requires="p14">
      <p:transition spd="med" p14:dur="700" advTm="42112">
        <p:fade/>
      </p:transition>
    </mc:Choice>
    <mc:Fallback xmlns="">
      <p:transition spd="med" advTm="4211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for Images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21230"/>
          <a:stretch/>
        </p:blipFill>
        <p:spPr>
          <a:xfrm>
            <a:off x="2512793" y="2011339"/>
            <a:ext cx="7166414" cy="2496508"/>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7428"/>
          <a:stretch/>
        </p:blipFill>
        <p:spPr>
          <a:xfrm>
            <a:off x="5652677" y="5143500"/>
            <a:ext cx="1225791" cy="1413556"/>
          </a:xfrm>
          <a:prstGeom prst="rect">
            <a:avLst/>
          </a:prstGeom>
        </p:spPr>
      </p:pic>
      <p:cxnSp>
        <p:nvCxnSpPr>
          <p:cNvPr id="7" name="Straight Arrow Connector 6"/>
          <p:cNvCxnSpPr/>
          <p:nvPr/>
        </p:nvCxnSpPr>
        <p:spPr>
          <a:xfrm flipH="1" flipV="1">
            <a:off x="2846425" y="3694670"/>
            <a:ext cx="403402" cy="13315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751" y="5026206"/>
            <a:ext cx="2977979" cy="646331"/>
          </a:xfrm>
          <a:prstGeom prst="rect">
            <a:avLst/>
          </a:prstGeom>
          <a:noFill/>
        </p:spPr>
        <p:txBody>
          <a:bodyPr wrap="square" rtlCol="0">
            <a:spAutoFit/>
          </a:bodyPr>
          <a:lstStyle/>
          <a:p>
            <a:r>
              <a:rPr lang="en-US" dirty="0"/>
              <a:t>Turn each pixel into a </a:t>
            </a:r>
            <a:r>
              <a:rPr lang="en-US" dirty="0">
                <a:solidFill>
                  <a:srgbClr val="FF0000"/>
                </a:solidFill>
              </a:rPr>
              <a:t>1 </a:t>
            </a:r>
            <a:r>
              <a:rPr lang="en-US" dirty="0"/>
              <a:t>or </a:t>
            </a:r>
            <a:r>
              <a:rPr lang="en-US" dirty="0">
                <a:solidFill>
                  <a:srgbClr val="0070C0"/>
                </a:solidFill>
              </a:rPr>
              <a:t>0 </a:t>
            </a:r>
            <a:r>
              <a:rPr lang="en-US" dirty="0"/>
              <a:t>(black or gray)</a:t>
            </a:r>
          </a:p>
        </p:txBody>
      </p:sp>
      <p:cxnSp>
        <p:nvCxnSpPr>
          <p:cNvPr id="10" name="Straight Arrow Connector 9"/>
          <p:cNvCxnSpPr/>
          <p:nvPr/>
        </p:nvCxnSpPr>
        <p:spPr>
          <a:xfrm flipH="1" flipV="1">
            <a:off x="3249827" y="3880022"/>
            <a:ext cx="413951" cy="120559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FB156F-AFBB-47C9-8C96-261A8B3753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1229" y="4963037"/>
            <a:ext cx="1454744" cy="1608278"/>
          </a:xfrm>
          <a:prstGeom prst="rect">
            <a:avLst/>
          </a:prstGeom>
        </p:spPr>
      </p:pic>
    </p:spTree>
    <p:custDataLst>
      <p:tags r:id="rId1"/>
    </p:custDataLst>
    <p:extLst>
      <p:ext uri="{BB962C8B-B14F-4D97-AF65-F5344CB8AC3E}">
        <p14:creationId xmlns:p14="http://schemas.microsoft.com/office/powerpoint/2010/main" val="3363683924"/>
      </p:ext>
    </p:extLst>
  </p:cSld>
  <p:clrMapOvr>
    <a:masterClrMapping/>
  </p:clrMapOvr>
  <mc:AlternateContent xmlns:mc="http://schemas.openxmlformats.org/markup-compatibility/2006" xmlns:p14="http://schemas.microsoft.com/office/powerpoint/2010/main">
    <mc:Choice Requires="p14">
      <p:transition spd="med" p14:dur="700" advTm="37710">
        <p:fade/>
      </p:transition>
    </mc:Choice>
    <mc:Fallback xmlns="">
      <p:transition spd="med" advTm="377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9"/>
</p:tagLst>
</file>

<file path=ppt/tags/tag2.xml><?xml version="1.0" encoding="utf-8"?>
<p:tagLst xmlns:a="http://schemas.openxmlformats.org/drawingml/2006/main" xmlns:r="http://schemas.openxmlformats.org/officeDocument/2006/relationships" xmlns:p="http://schemas.openxmlformats.org/presentationml/2006/main">
  <p:tag name="TIMING" val="|14.1|16.6|13.8|4.5|3.3|6.5|26.5"/>
</p:tagLst>
</file>

<file path=ppt/tags/tag3.xml><?xml version="1.0" encoding="utf-8"?>
<p:tagLst xmlns:a="http://schemas.openxmlformats.org/drawingml/2006/main" xmlns:r="http://schemas.openxmlformats.org/officeDocument/2006/relationships" xmlns:p="http://schemas.openxmlformats.org/presentationml/2006/main">
  <p:tag name="TIMING" val="|4.5|8.5|11.8"/>
</p:tagLst>
</file>

<file path=ppt/theme/theme1.xml><?xml version="1.0" encoding="utf-8"?>
<a:theme xmlns:a="http://schemas.openxmlformats.org/drawingml/2006/main" name="Butler16by9">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utler16by9" id="{C9D0A557-4607-412F-883B-508196091F65}" vid="{940D7DA7-C5FF-4424-B606-8714568226B0}"/>
    </a:ext>
  </a:extLst>
</a:theme>
</file>

<file path=ppt/theme/theme2.xml><?xml version="1.0" encoding="utf-8"?>
<a:theme xmlns:a="http://schemas.openxmlformats.org/drawingml/2006/main" name="7_Office Theme">
  <a:themeElements>
    <a:clrScheme name="Butler">
      <a:dk1>
        <a:srgbClr val="050219"/>
      </a:dk1>
      <a:lt1>
        <a:srgbClr val="FFFFFE"/>
      </a:lt1>
      <a:dk2>
        <a:srgbClr val="141313"/>
      </a:dk2>
      <a:lt2>
        <a:srgbClr val="D1E3CF"/>
      </a:lt2>
      <a:accent1>
        <a:srgbClr val="008EC8"/>
      </a:accent1>
      <a:accent2>
        <a:srgbClr val="D1E3CF"/>
      </a:accent2>
      <a:accent3>
        <a:srgbClr val="D11960"/>
      </a:accent3>
      <a:accent4>
        <a:srgbClr val="E7E533"/>
      </a:accent4>
      <a:accent5>
        <a:srgbClr val="5CB174"/>
      </a:accent5>
      <a:accent6>
        <a:srgbClr val="EEA420"/>
      </a:accent6>
      <a:hlink>
        <a:srgbClr val="050219"/>
      </a:hlink>
      <a:folHlink>
        <a:srgbClr val="05021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Office Theme">
  <a:themeElements>
    <a:clrScheme name="Butler">
      <a:dk1>
        <a:srgbClr val="050219"/>
      </a:dk1>
      <a:lt1>
        <a:srgbClr val="FFFFFE"/>
      </a:lt1>
      <a:dk2>
        <a:srgbClr val="141313"/>
      </a:dk2>
      <a:lt2>
        <a:srgbClr val="D1E3CF"/>
      </a:lt2>
      <a:accent1>
        <a:srgbClr val="008EC8"/>
      </a:accent1>
      <a:accent2>
        <a:srgbClr val="D1E3CF"/>
      </a:accent2>
      <a:accent3>
        <a:srgbClr val="D11960"/>
      </a:accent3>
      <a:accent4>
        <a:srgbClr val="E7E533"/>
      </a:accent4>
      <a:accent5>
        <a:srgbClr val="5CB174"/>
      </a:accent5>
      <a:accent6>
        <a:srgbClr val="EEA420"/>
      </a:accent6>
      <a:hlink>
        <a:srgbClr val="050219"/>
      </a:hlink>
      <a:folHlink>
        <a:srgbClr val="05021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Office Theme">
  <a:themeElements>
    <a:clrScheme name="Butler">
      <a:dk1>
        <a:srgbClr val="050219"/>
      </a:dk1>
      <a:lt1>
        <a:srgbClr val="FFFFFE"/>
      </a:lt1>
      <a:dk2>
        <a:srgbClr val="141313"/>
      </a:dk2>
      <a:lt2>
        <a:srgbClr val="D1E3CF"/>
      </a:lt2>
      <a:accent1>
        <a:srgbClr val="008EC8"/>
      </a:accent1>
      <a:accent2>
        <a:srgbClr val="D1E3CF"/>
      </a:accent2>
      <a:accent3>
        <a:srgbClr val="D11960"/>
      </a:accent3>
      <a:accent4>
        <a:srgbClr val="E7E533"/>
      </a:accent4>
      <a:accent5>
        <a:srgbClr val="5CB174"/>
      </a:accent5>
      <a:accent6>
        <a:srgbClr val="EEA420"/>
      </a:accent6>
      <a:hlink>
        <a:srgbClr val="050219"/>
      </a:hlink>
      <a:folHlink>
        <a:srgbClr val="05021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8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Butler16by9</Template>
  <TotalTime>2819</TotalTime>
  <Words>986</Words>
  <Application>Microsoft Office PowerPoint</Application>
  <PresentationFormat>Widescreen</PresentationFormat>
  <Paragraphs>65</Paragraphs>
  <Slides>8</Slides>
  <Notes>8</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8</vt:i4>
      </vt:variant>
    </vt:vector>
  </HeadingPairs>
  <TitlesOfParts>
    <vt:vector size="23" baseType="lpstr">
      <vt:lpstr>Arial</vt:lpstr>
      <vt:lpstr>Avenir Next LT Pro</vt:lpstr>
      <vt:lpstr>Calibri</vt:lpstr>
      <vt:lpstr>Cambria Math</vt:lpstr>
      <vt:lpstr>Georgia</vt:lpstr>
      <vt:lpstr>Helvetica</vt:lpstr>
      <vt:lpstr>Posterama</vt:lpstr>
      <vt:lpstr>Butler16by9</vt:lpstr>
      <vt:lpstr>7_Office Theme</vt:lpstr>
      <vt:lpstr>4_Office Theme</vt:lpstr>
      <vt:lpstr>5_Office Theme</vt:lpstr>
      <vt:lpstr>Office Theme</vt:lpstr>
      <vt:lpstr>1_Office Theme</vt:lpstr>
      <vt:lpstr>8_Office Theme</vt:lpstr>
      <vt:lpstr>9_Office Theme</vt:lpstr>
      <vt:lpstr>PowerPoint Presentation</vt:lpstr>
      <vt:lpstr>Learning Objectives</vt:lpstr>
      <vt:lpstr>Neural network? Sounds complicated.</vt:lpstr>
      <vt:lpstr>Neural networks</vt:lpstr>
      <vt:lpstr>“Deep” Neural Networks</vt:lpstr>
      <vt:lpstr>Neural Networks for Disease Prediction</vt:lpstr>
      <vt:lpstr>Neural Networks for Drug Discovery</vt:lpstr>
      <vt:lpstr>Neural Networks for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RX 319 – Introduction to Healthcare Analytics</dc:title>
  <dc:creator>Class, Caleb</dc:creator>
  <cp:lastModifiedBy>Class, Caleb</cp:lastModifiedBy>
  <cp:revision>10</cp:revision>
  <dcterms:created xsi:type="dcterms:W3CDTF">2022-04-15T15:55:21Z</dcterms:created>
  <dcterms:modified xsi:type="dcterms:W3CDTF">2023-05-31T01:02:49Z</dcterms:modified>
</cp:coreProperties>
</file>